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9" r:id="rId5"/>
    <p:sldId id="267" r:id="rId6"/>
    <p:sldId id="265" r:id="rId7"/>
    <p:sldId id="266" r:id="rId8"/>
    <p:sldId id="268" r:id="rId9"/>
    <p:sldId id="263" r:id="rId10"/>
    <p:sldId id="264" r:id="rId11"/>
    <p:sldId id="261" r:id="rId12"/>
    <p:sldId id="260" r:id="rId13"/>
    <p:sldId id="257" r:id="rId14"/>
    <p:sldId id="262"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77035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351469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783572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515819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437914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366601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1278887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916500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665204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1170454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48539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515819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35146932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7835722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5158194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437914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36660152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12788873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9165006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6652044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11704545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48539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4379148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35146932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B4F8F1-AD12-4FF8-BD1B-BACAB02A6CDF}" type="datetimeFigureOut">
              <a:rPr lang="en-US" smtClean="0"/>
              <a:t>8/15/2013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78357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B4F8F1-AD12-4FF8-BD1B-BACAB02A6CDF}" type="datetimeFigureOut">
              <a:rPr lang="en-US" smtClean="0"/>
              <a:t>8/15/2013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3666015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B4F8F1-AD12-4FF8-BD1B-BACAB02A6CDF}" type="datetimeFigureOut">
              <a:rPr lang="en-US" smtClean="0"/>
              <a:t>8/15/2013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127888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B4F8F1-AD12-4FF8-BD1B-BACAB02A6CDF}" type="datetimeFigureOut">
              <a:rPr lang="en-US" smtClean="0"/>
              <a:t>8/15/2013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2916500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4F8F1-AD12-4FF8-BD1B-BACAB02A6CDF}" type="datetimeFigureOut">
              <a:rPr lang="en-US" smtClean="0"/>
              <a:t>8/15/2013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66520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4F8F1-AD12-4FF8-BD1B-BACAB02A6CDF}" type="datetimeFigureOut">
              <a:rPr lang="en-US" smtClean="0"/>
              <a:t>8/15/2013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117045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4F8F1-AD12-4FF8-BD1B-BACAB02A6CDF}" type="datetimeFigureOut">
              <a:rPr lang="en-US" smtClean="0"/>
              <a:t>8/15/2013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4516B-FA63-425E-915C-EDF785F67C01}" type="slidenum">
              <a:rPr lang="en-US" smtClean="0"/>
              <a:t>‹#›</a:t>
            </a:fld>
            <a:endParaRPr lang="en-US"/>
          </a:p>
        </p:txBody>
      </p:sp>
    </p:spTree>
    <p:extLst>
      <p:ext uri="{BB962C8B-B14F-4D97-AF65-F5344CB8AC3E}">
        <p14:creationId xmlns:p14="http://schemas.microsoft.com/office/powerpoint/2010/main" val="48539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4F8F1-AD12-4FF8-BD1B-BACAB02A6CDF}" type="datetimeFigureOut">
              <a:rPr lang="en-US" smtClean="0"/>
              <a:t>8/15/2013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4516B-FA63-425E-915C-EDF785F67C01}" type="slidenum">
              <a:rPr lang="en-US" smtClean="0"/>
              <a:t>‹#›</a:t>
            </a:fld>
            <a:endParaRPr lang="en-US"/>
          </a:p>
        </p:txBody>
      </p:sp>
    </p:spTree>
    <p:extLst>
      <p:ext uri="{BB962C8B-B14F-4D97-AF65-F5344CB8AC3E}">
        <p14:creationId xmlns:p14="http://schemas.microsoft.com/office/powerpoint/2010/main" val="516538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5165388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51653886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mailto:oralia.castaneda@cobbk12.org" TargetMode="Externa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 name="Rectangle 3"/>
          <p:cNvSpPr/>
          <p:nvPr/>
        </p:nvSpPr>
        <p:spPr>
          <a:xfrm>
            <a:off x="228600" y="226707"/>
            <a:ext cx="8686800" cy="1569660"/>
          </a:xfrm>
          <a:prstGeom prst="rect">
            <a:avLst/>
          </a:prstGeom>
        </p:spPr>
        <p:txBody>
          <a:bodyPr wrap="square">
            <a:spAutoFit/>
          </a:bodyPr>
          <a:lstStyle/>
          <a:p>
            <a:pPr algn="ctr"/>
            <a:r>
              <a:rPr lang="en-US" sz="4800" b="1" dirty="0" smtClean="0"/>
              <a:t> “</a:t>
            </a:r>
            <a:r>
              <a:rPr lang="en-US" sz="4800" b="1" dirty="0"/>
              <a:t>ANCHORED </a:t>
            </a:r>
            <a:r>
              <a:rPr lang="en-US" sz="4800" b="1" dirty="0" smtClean="0"/>
              <a:t>In EXCELLENCE”</a:t>
            </a:r>
          </a:p>
          <a:p>
            <a:endParaRPr lang="en-US" sz="4800" b="1" dirty="0"/>
          </a:p>
        </p:txBody>
      </p:sp>
      <p:sp>
        <p:nvSpPr>
          <p:cNvPr id="6" name="Rectangle 5"/>
          <p:cNvSpPr/>
          <p:nvPr/>
        </p:nvSpPr>
        <p:spPr>
          <a:xfrm>
            <a:off x="2286000" y="1295400"/>
            <a:ext cx="4572000" cy="1322542"/>
          </a:xfrm>
          <a:prstGeom prst="rect">
            <a:avLst/>
          </a:prstGeom>
        </p:spPr>
        <p:txBody>
          <a:bodyPr>
            <a:spAutoFit/>
          </a:bodyPr>
          <a:lstStyle/>
          <a:p>
            <a:pPr algn="ctr">
              <a:spcAft>
                <a:spcPts val="500"/>
              </a:spcAft>
            </a:pPr>
            <a:r>
              <a:rPr lang="en-US" sz="3200" kern="1400" dirty="0">
                <a:solidFill>
                  <a:srgbClr val="000000"/>
                </a:solidFill>
                <a:latin typeface="Kristen ITC"/>
              </a:rPr>
              <a:t>Welcome to Our </a:t>
            </a:r>
            <a:endParaRPr lang="en-US" sz="3200" kern="1400" dirty="0" smtClean="0">
              <a:solidFill>
                <a:srgbClr val="000000"/>
              </a:solidFill>
              <a:effectLst/>
              <a:latin typeface="Comic Sans MS"/>
            </a:endParaRPr>
          </a:p>
          <a:p>
            <a:pPr algn="ctr">
              <a:spcAft>
                <a:spcPts val="500"/>
              </a:spcAft>
            </a:pPr>
            <a:r>
              <a:rPr lang="en-US" sz="3200" kern="1400" dirty="0">
                <a:solidFill>
                  <a:srgbClr val="000000"/>
                </a:solidFill>
                <a:latin typeface="Kristen ITC"/>
              </a:rPr>
              <a:t>Open House </a:t>
            </a:r>
            <a:endParaRPr lang="en-US" sz="3200" kern="1400" dirty="0" smtClean="0">
              <a:solidFill>
                <a:srgbClr val="000000"/>
              </a:solidFill>
              <a:effectLst/>
              <a:latin typeface="Comic Sans MS"/>
            </a:endParaRPr>
          </a:p>
          <a:p>
            <a:pPr>
              <a:spcAft>
                <a:spcPts val="500"/>
              </a:spcAft>
            </a:pPr>
            <a:r>
              <a:rPr lang="en-US" sz="761" kern="1400" dirty="0" smtClean="0">
                <a:solidFill>
                  <a:srgbClr val="000000"/>
                </a:solidFill>
                <a:effectLst/>
                <a:latin typeface="Comic Sans MS"/>
              </a:rPr>
              <a:t> </a:t>
            </a:r>
            <a:endParaRPr lang="en-US" sz="761" kern="1400" dirty="0">
              <a:solidFill>
                <a:srgbClr val="000000"/>
              </a:solidFill>
              <a:effectLst/>
              <a:latin typeface="Comic Sans MS"/>
            </a:endParaRPr>
          </a:p>
        </p:txBody>
      </p:sp>
      <p:sp>
        <p:nvSpPr>
          <p:cNvPr id="7" name="Rectangle 6"/>
          <p:cNvSpPr/>
          <p:nvPr/>
        </p:nvSpPr>
        <p:spPr>
          <a:xfrm>
            <a:off x="2286000" y="5257800"/>
            <a:ext cx="4572000" cy="1815882"/>
          </a:xfrm>
          <a:prstGeom prst="rect">
            <a:avLst/>
          </a:prstGeom>
        </p:spPr>
        <p:txBody>
          <a:bodyPr>
            <a:spAutoFit/>
          </a:bodyPr>
          <a:lstStyle/>
          <a:p>
            <a:pPr algn="ctr"/>
            <a:r>
              <a:rPr lang="en-US" sz="2000" b="1" kern="1400" dirty="0" smtClean="0">
                <a:solidFill>
                  <a:srgbClr val="000000"/>
                </a:solidFill>
                <a:effectLst/>
                <a:latin typeface="Comic Sans MS"/>
              </a:rPr>
              <a:t>Mrs. K. Wood &amp; Ms. A. Brown’s</a:t>
            </a:r>
          </a:p>
          <a:p>
            <a:pPr algn="ctr"/>
            <a:r>
              <a:rPr lang="en-US" sz="2000" b="1" kern="1400" dirty="0" smtClean="0">
                <a:solidFill>
                  <a:srgbClr val="000000"/>
                </a:solidFill>
                <a:effectLst/>
                <a:latin typeface="Comic Sans MS"/>
              </a:rPr>
              <a:t> 2nd Grade Family</a:t>
            </a:r>
          </a:p>
          <a:p>
            <a:pPr algn="ctr"/>
            <a:r>
              <a:rPr lang="en-US" sz="2000" b="1" kern="1400" dirty="0" smtClean="0">
                <a:solidFill>
                  <a:srgbClr val="000000"/>
                </a:solidFill>
                <a:latin typeface="Comic Sans MS"/>
              </a:rPr>
              <a:t>2013 ~ 2014</a:t>
            </a:r>
          </a:p>
          <a:p>
            <a:pPr algn="ctr"/>
            <a:r>
              <a:rPr lang="en-US" sz="2000" b="1" dirty="0" smtClean="0"/>
              <a:t>Dowell Elementary School</a:t>
            </a:r>
          </a:p>
          <a:p>
            <a:pPr algn="ctr"/>
            <a:endParaRPr lang="en-US" sz="2000" b="1" kern="1400" dirty="0" smtClean="0">
              <a:solidFill>
                <a:srgbClr val="000000"/>
              </a:solidFill>
              <a:effectLst/>
              <a:latin typeface="Comic Sans MS"/>
            </a:endParaRPr>
          </a:p>
          <a:p>
            <a:pPr>
              <a:spcAft>
                <a:spcPts val="500"/>
              </a:spcAf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pic>
        <p:nvPicPr>
          <p:cNvPr id="6148" name="Picture 4" descr="C:\Users\skl12347\AppData\Local\Microsoft\Windows\Temporary Internet Files\Content.IE5\0YKRNZZE\MC90018335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3156" y="2245991"/>
            <a:ext cx="2934661" cy="3011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341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Rectangle 3"/>
          <p:cNvSpPr/>
          <p:nvPr/>
        </p:nvSpPr>
        <p:spPr>
          <a:xfrm>
            <a:off x="533400" y="304800"/>
            <a:ext cx="8229600" cy="4306307"/>
          </a:xfrm>
          <a:prstGeom prst="rect">
            <a:avLst/>
          </a:prstGeom>
        </p:spPr>
        <p:txBody>
          <a:bodyPr wrap="square">
            <a:spAutoFit/>
          </a:bodyPr>
          <a:lstStyle/>
          <a:p>
            <a:pPr algn="ctr">
              <a:spcAft>
                <a:spcPts val="500"/>
              </a:spcAft>
            </a:pPr>
            <a:r>
              <a:rPr lang="en-US" sz="4000" b="1" u="sng" kern="1400" dirty="0" smtClean="0">
                <a:solidFill>
                  <a:srgbClr val="000000"/>
                </a:solidFill>
                <a:effectLst/>
                <a:latin typeface="Comic Sans MS"/>
              </a:rPr>
              <a:t>Important Dates to Remember</a:t>
            </a:r>
            <a:endParaRPr lang="en-US" sz="4000" kern="1400" dirty="0" smtClean="0">
              <a:solidFill>
                <a:srgbClr val="000000"/>
              </a:solidFill>
              <a:effectLst/>
              <a:latin typeface="Comic Sans MS"/>
            </a:endParaRPr>
          </a:p>
          <a:p>
            <a:pPr>
              <a:lnSpc>
                <a:spcPct val="75000"/>
              </a:lnSpc>
              <a:spcAft>
                <a:spcPts val="500"/>
              </a:spcAft>
            </a:pPr>
            <a:endParaRPr lang="en-US" sz="2400" kern="1400" dirty="0" smtClean="0">
              <a:solidFill>
                <a:srgbClr val="000000"/>
              </a:solidFill>
              <a:effectLst/>
              <a:latin typeface="Berlin Sans FB"/>
            </a:endParaRPr>
          </a:p>
          <a:p>
            <a:pPr>
              <a:lnSpc>
                <a:spcPct val="75000"/>
              </a:lnSpc>
              <a:spcAft>
                <a:spcPts val="500"/>
              </a:spcAft>
            </a:pPr>
            <a:r>
              <a:rPr lang="en-US" sz="2400" kern="1400" dirty="0" smtClean="0">
                <a:solidFill>
                  <a:srgbClr val="000000"/>
                </a:solidFill>
                <a:effectLst/>
                <a:latin typeface="Berlin Sans FB"/>
              </a:rPr>
              <a:t>Sept. 2– Labor Day</a:t>
            </a:r>
            <a:endParaRPr lang="en-US" sz="2400" kern="1400" dirty="0" smtClean="0">
              <a:solidFill>
                <a:srgbClr val="000000"/>
              </a:solidFill>
              <a:effectLst/>
              <a:latin typeface="Comic Sans MS"/>
            </a:endParaRPr>
          </a:p>
          <a:p>
            <a:pPr>
              <a:lnSpc>
                <a:spcPct val="75000"/>
              </a:lnSpc>
              <a:spcAft>
                <a:spcPts val="500"/>
              </a:spcAft>
            </a:pPr>
            <a:r>
              <a:rPr lang="en-US" sz="2400" kern="1400" dirty="0" smtClean="0">
                <a:solidFill>
                  <a:srgbClr val="000000"/>
                </a:solidFill>
                <a:effectLst/>
                <a:latin typeface="Berlin Sans FB"/>
              </a:rPr>
              <a:t>Oct. 3-8– No School</a:t>
            </a:r>
            <a:endParaRPr lang="en-US" sz="2400" kern="1400" dirty="0" smtClean="0">
              <a:solidFill>
                <a:srgbClr val="000000"/>
              </a:solidFill>
              <a:effectLst/>
              <a:latin typeface="Comic Sans MS"/>
            </a:endParaRPr>
          </a:p>
          <a:p>
            <a:pPr>
              <a:lnSpc>
                <a:spcPct val="75000"/>
              </a:lnSpc>
              <a:spcAft>
                <a:spcPts val="500"/>
              </a:spcAft>
            </a:pPr>
            <a:r>
              <a:rPr lang="en-US" sz="2400" kern="1400" dirty="0" smtClean="0">
                <a:solidFill>
                  <a:srgbClr val="000000"/>
                </a:solidFill>
                <a:effectLst/>
                <a:latin typeface="Berlin Sans FB"/>
              </a:rPr>
              <a:t>Oct. 21-25– Early Release (Conference week)</a:t>
            </a:r>
            <a:endParaRPr lang="en-US" sz="2400" kern="1400" dirty="0" smtClean="0">
              <a:solidFill>
                <a:srgbClr val="000000"/>
              </a:solidFill>
              <a:effectLst/>
              <a:latin typeface="Comic Sans MS"/>
            </a:endParaRPr>
          </a:p>
          <a:p>
            <a:pPr>
              <a:lnSpc>
                <a:spcPct val="75000"/>
              </a:lnSpc>
              <a:spcAft>
                <a:spcPts val="500"/>
              </a:spcAft>
            </a:pPr>
            <a:r>
              <a:rPr lang="en-US" sz="2400" kern="1400" dirty="0" smtClean="0">
                <a:solidFill>
                  <a:srgbClr val="000000"/>
                </a:solidFill>
                <a:effectLst/>
                <a:latin typeface="Berlin Sans FB"/>
              </a:rPr>
              <a:t>Nov. 25-29-Thanksgiving Holiday</a:t>
            </a:r>
            <a:endParaRPr lang="en-US" sz="2400" kern="1400" dirty="0" smtClean="0">
              <a:solidFill>
                <a:srgbClr val="000000"/>
              </a:solidFill>
              <a:effectLst/>
              <a:latin typeface="Comic Sans MS"/>
            </a:endParaRPr>
          </a:p>
          <a:p>
            <a:pPr>
              <a:lnSpc>
                <a:spcPct val="75000"/>
              </a:lnSpc>
              <a:spcAft>
                <a:spcPts val="500"/>
              </a:spcAft>
            </a:pPr>
            <a:r>
              <a:rPr lang="en-US" sz="2400" kern="1400" dirty="0" smtClean="0">
                <a:solidFill>
                  <a:srgbClr val="000000"/>
                </a:solidFill>
                <a:effectLst/>
                <a:latin typeface="Berlin Sans FB"/>
              </a:rPr>
              <a:t>Dec. 23-Jan 6– Winter Holidays</a:t>
            </a:r>
            <a:endParaRPr lang="en-US" sz="2400" kern="1400" dirty="0" smtClean="0">
              <a:solidFill>
                <a:srgbClr val="000000"/>
              </a:solidFill>
              <a:effectLst/>
              <a:latin typeface="Comic Sans MS"/>
            </a:endParaRPr>
          </a:p>
          <a:p>
            <a:pPr>
              <a:lnSpc>
                <a:spcPct val="75000"/>
              </a:lnSpc>
              <a:spcAft>
                <a:spcPts val="500"/>
              </a:spcAft>
            </a:pPr>
            <a:r>
              <a:rPr lang="en-US" sz="2400" kern="1400" dirty="0" smtClean="0">
                <a:solidFill>
                  <a:srgbClr val="000000"/>
                </a:solidFill>
                <a:effectLst/>
                <a:latin typeface="Berlin Sans FB"/>
              </a:rPr>
              <a:t>Jan. 20– Martin Luther King, Jr. Holiday</a:t>
            </a:r>
            <a:endParaRPr lang="en-US" sz="2400" kern="1400" dirty="0" smtClean="0">
              <a:solidFill>
                <a:srgbClr val="000000"/>
              </a:solidFill>
              <a:effectLst/>
              <a:latin typeface="Comic Sans MS"/>
            </a:endParaRPr>
          </a:p>
          <a:p>
            <a:pPr>
              <a:lnSpc>
                <a:spcPct val="75000"/>
              </a:lnSpc>
              <a:spcAft>
                <a:spcPts val="500"/>
              </a:spcAft>
            </a:pPr>
            <a:r>
              <a:rPr lang="en-US" sz="2400" kern="1400" dirty="0" smtClean="0">
                <a:solidFill>
                  <a:srgbClr val="000000"/>
                </a:solidFill>
                <a:effectLst/>
                <a:latin typeface="Berlin Sans FB"/>
              </a:rPr>
              <a:t>Feb. 13-18– No School</a:t>
            </a:r>
            <a:endParaRPr lang="en-US" sz="2400" kern="1400" dirty="0" smtClean="0">
              <a:solidFill>
                <a:srgbClr val="000000"/>
              </a:solidFill>
              <a:effectLst/>
              <a:latin typeface="Comic Sans MS"/>
            </a:endParaRPr>
          </a:p>
          <a:p>
            <a:pPr>
              <a:lnSpc>
                <a:spcPct val="75000"/>
              </a:lnSpc>
              <a:spcAft>
                <a:spcPts val="500"/>
              </a:spcAft>
            </a:pPr>
            <a:r>
              <a:rPr lang="en-US" sz="2400" kern="1400" dirty="0" smtClean="0">
                <a:solidFill>
                  <a:srgbClr val="000000"/>
                </a:solidFill>
                <a:effectLst/>
                <a:latin typeface="Berlin Sans FB"/>
              </a:rPr>
              <a:t>Mar. 31–Apr. 4- Spring Break</a:t>
            </a:r>
            <a:endParaRPr lang="en-US" sz="2400" kern="1400" dirty="0" smtClean="0">
              <a:solidFill>
                <a:srgbClr val="000000"/>
              </a:solidFill>
              <a:effectLst/>
              <a:latin typeface="Comic Sans MS"/>
            </a:endParaRPr>
          </a:p>
          <a:p>
            <a:pPr>
              <a:lnSpc>
                <a:spcPct val="75000"/>
              </a:lnSpc>
              <a:spcAft>
                <a:spcPts val="500"/>
              </a:spcAft>
            </a:pPr>
            <a:r>
              <a:rPr lang="en-US" sz="2400" kern="1400" dirty="0" smtClean="0">
                <a:solidFill>
                  <a:srgbClr val="000000"/>
                </a:solidFill>
                <a:effectLst/>
                <a:latin typeface="Berlin Sans FB"/>
              </a:rPr>
              <a:t>May 21– Last day of school</a:t>
            </a:r>
            <a:endParaRPr lang="en-US" sz="2400" kern="1400" dirty="0" smtClean="0">
              <a:solidFill>
                <a:srgbClr val="000000"/>
              </a:solidFill>
              <a:effectLst/>
              <a:latin typeface="Comic Sans MS"/>
            </a:endParaRPr>
          </a:p>
          <a:p>
            <a:pPr>
              <a:spcAft>
                <a:spcPts val="500"/>
              </a:spcAf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pic>
        <p:nvPicPr>
          <p:cNvPr id="10242" name="Picture 2" descr="C:\Users\skl12347\AppData\Local\Microsoft\Windows\Temporary Internet Files\Content.IE5\OMTQ1ZA9\MC900295297[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1443" y="3308888"/>
            <a:ext cx="4782519"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289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228600"/>
            <a:ext cx="48958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C:\Users\skl12347\AppData\Local\Microsoft\Windows\Temporary Internet Files\Content.IE5\64BNMWP9\MC9004382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92" y="4800600"/>
            <a:ext cx="1720850" cy="17970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 y="262441"/>
            <a:ext cx="1719263" cy="17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9956" y="4765964"/>
            <a:ext cx="1719263" cy="17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262442"/>
            <a:ext cx="1719263" cy="17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50106" y="2054728"/>
            <a:ext cx="7443788" cy="1205458"/>
          </a:xfrm>
          <a:prstGeom prst="rect">
            <a:avLst/>
          </a:prstGeom>
        </p:spPr>
        <p:txBody>
          <a:bodyPr wrap="square">
            <a:spAutoFit/>
          </a:bodyPr>
          <a:lstStyle/>
          <a:p>
            <a:pPr algn="ctr">
              <a:spcAft>
                <a:spcPts val="500"/>
              </a:spcAft>
            </a:pPr>
            <a:r>
              <a:rPr lang="en-US" sz="2800" b="1" u="sng" kern="1400" dirty="0" smtClean="0">
                <a:solidFill>
                  <a:srgbClr val="000000"/>
                </a:solidFill>
                <a:effectLst/>
                <a:latin typeface="Comic Sans MS"/>
                <a:hlinkClick r:id="rId5"/>
              </a:rPr>
              <a:t>kari.wood@cobbk12.org</a:t>
            </a:r>
            <a:endParaRPr lang="en-US" sz="2800" kern="1400" dirty="0" smtClean="0">
              <a:solidFill>
                <a:srgbClr val="000000"/>
              </a:solidFill>
              <a:effectLst/>
              <a:latin typeface="Comic Sans MS"/>
            </a:endParaRPr>
          </a:p>
          <a:p>
            <a:pPr algn="ctr">
              <a:spcAft>
                <a:spcPts val="500"/>
              </a:spcAft>
            </a:pPr>
            <a:r>
              <a:rPr lang="en-US" sz="2800" b="1" u="sng" kern="1400" dirty="0" smtClean="0">
                <a:solidFill>
                  <a:srgbClr val="000000"/>
                </a:solidFill>
                <a:effectLst/>
                <a:latin typeface="Comic Sans MS"/>
                <a:hlinkClick r:id="rId5"/>
              </a:rPr>
              <a:t>antoinette.brown@cobbk12.org</a:t>
            </a:r>
            <a:endParaRPr lang="en-US" sz="2800" kern="1400" dirty="0" smtClean="0">
              <a:solidFill>
                <a:srgbClr val="000000"/>
              </a:solidFill>
              <a:effectLst/>
              <a:latin typeface="Comic Sans MS"/>
            </a:endParaRPr>
          </a:p>
          <a:p>
            <a:pPr>
              <a:spcAft>
                <a:spcPts val="500"/>
              </a:spcAf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sp>
        <p:nvSpPr>
          <p:cNvPr id="5" name="Rectangle 4"/>
          <p:cNvSpPr/>
          <p:nvPr/>
        </p:nvSpPr>
        <p:spPr>
          <a:xfrm>
            <a:off x="1014412" y="3404051"/>
            <a:ext cx="7000875" cy="3462486"/>
          </a:xfrm>
          <a:prstGeom prst="rect">
            <a:avLst/>
          </a:prstGeom>
        </p:spPr>
        <p:txBody>
          <a:bodyPr wrap="square">
            <a:spAutoFit/>
          </a:bodyPr>
          <a:lstStyle/>
          <a:p>
            <a:pPr algn="ctr"/>
            <a:endParaRPr lang="en-US" sz="2400" b="1" kern="1400" dirty="0" smtClean="0">
              <a:solidFill>
                <a:srgbClr val="000000"/>
              </a:solidFill>
              <a:effectLst/>
              <a:latin typeface="Comic Sans MS"/>
            </a:endParaRPr>
          </a:p>
          <a:p>
            <a:pPr algn="ctr"/>
            <a:r>
              <a:rPr lang="en-US" sz="2400" b="1" kern="1400" dirty="0" smtClean="0">
                <a:solidFill>
                  <a:srgbClr val="000000"/>
                </a:solidFill>
                <a:effectLst/>
                <a:latin typeface="Comic Sans MS"/>
              </a:rPr>
              <a:t>Visit our blog at:</a:t>
            </a:r>
          </a:p>
          <a:p>
            <a:pPr algn="ctr"/>
            <a:endParaRPr lang="en-US" sz="800" b="1" kern="1400" dirty="0" smtClean="0">
              <a:solidFill>
                <a:srgbClr val="000000"/>
              </a:solidFill>
              <a:effectLst/>
              <a:latin typeface="Comic Sans MS"/>
            </a:endParaRPr>
          </a:p>
          <a:p>
            <a:pPr algn="ctr"/>
            <a:r>
              <a:rPr lang="en-US" sz="2400" b="1" kern="1400" dirty="0" smtClean="0">
                <a:solidFill>
                  <a:srgbClr val="000000"/>
                </a:solidFill>
                <a:effectLst/>
                <a:latin typeface="Comic Sans MS"/>
              </a:rPr>
              <a:t>  </a:t>
            </a:r>
            <a:r>
              <a:rPr lang="en-US" sz="2400" b="1" kern="1400" dirty="0" smtClean="0">
                <a:solidFill>
                  <a:srgbClr val="0070C0"/>
                </a:solidFill>
                <a:effectLst/>
                <a:latin typeface="Comic Sans MS"/>
              </a:rPr>
              <a:t>http://kwoodsworld.weebly.com/                        http://msbrown2ndgrade.weebly.com/ </a:t>
            </a:r>
            <a:endParaRPr lang="en-US" sz="2400" b="1" kern="1400" dirty="0" smtClean="0">
              <a:solidFill>
                <a:srgbClr val="000000"/>
              </a:solidFill>
              <a:effectLst/>
              <a:latin typeface="Comic Sans MS"/>
            </a:endParaRPr>
          </a:p>
          <a:p>
            <a:pPr algn="ctr"/>
            <a:r>
              <a:rPr lang="en-US" sz="2400" b="1" kern="1400" dirty="0" smtClean="0">
                <a:solidFill>
                  <a:srgbClr val="000000"/>
                </a:solidFill>
                <a:effectLst/>
                <a:latin typeface="Comic Sans MS"/>
              </a:rPr>
              <a:t> </a:t>
            </a:r>
          </a:p>
          <a:p>
            <a:pPr algn="ctr"/>
            <a:r>
              <a:rPr lang="en-US" sz="2400" b="1" kern="1400" dirty="0" smtClean="0">
                <a:solidFill>
                  <a:srgbClr val="000000"/>
                </a:solidFill>
                <a:effectLst/>
                <a:latin typeface="Comic Sans MS"/>
              </a:rPr>
              <a:t>Dowell’s Phone Number</a:t>
            </a:r>
          </a:p>
          <a:p>
            <a:pPr algn="ctr"/>
            <a:r>
              <a:rPr lang="en-US" sz="2400" b="1" kern="1400" dirty="0" smtClean="0">
                <a:solidFill>
                  <a:srgbClr val="000000"/>
                </a:solidFill>
                <a:latin typeface="Comic Sans MS"/>
              </a:rPr>
              <a:t>678-594-8059</a:t>
            </a:r>
            <a:r>
              <a:rPr lang="en-US" sz="2400" b="1" kern="1400" dirty="0" smtClean="0">
                <a:solidFill>
                  <a:srgbClr val="000000"/>
                </a:solidFill>
                <a:effectLst/>
                <a:latin typeface="Comic Sans MS"/>
              </a:rPr>
              <a:t> </a:t>
            </a:r>
          </a:p>
          <a:p>
            <a:pPr algn="ctr"/>
            <a:r>
              <a:rPr lang="en-US" sz="1400" b="1" kern="1400" dirty="0" smtClean="0">
                <a:solidFill>
                  <a:srgbClr val="000000"/>
                </a:solidFill>
                <a:effectLst/>
                <a:latin typeface="Comic Sans MS"/>
              </a:rPr>
              <a:t> </a:t>
            </a:r>
            <a:endParaRPr lang="en-US" sz="800" b="1" kern="1400" dirty="0" smtClean="0">
              <a:solidFill>
                <a:srgbClr val="000000"/>
              </a:solidFill>
              <a:effectLst/>
              <a:latin typeface="Comic Sans MS"/>
            </a:endParaRPr>
          </a:p>
          <a:p>
            <a:pPr algn="ctr"/>
            <a:r>
              <a:rPr lang="en-US" sz="1400" b="1" kern="1400" dirty="0" smtClean="0">
                <a:solidFill>
                  <a:srgbClr val="000000"/>
                </a:solidFill>
                <a:effectLst/>
                <a:latin typeface="Comic Sans MS"/>
              </a:rPr>
              <a:t> </a:t>
            </a:r>
            <a:endParaRPr lang="en-US" sz="800" b="1" kern="1400" dirty="0" smtClean="0">
              <a:solidFill>
                <a:srgbClr val="000000"/>
              </a:solidFill>
              <a:effectLst/>
              <a:latin typeface="Comic Sans MS"/>
            </a:endParaRPr>
          </a:p>
          <a:p>
            <a:pPr algn="ctr"/>
            <a:r>
              <a:rPr lang="en-US" sz="700" b="1" kern="1400" dirty="0" smtClean="0">
                <a:solidFill>
                  <a:srgbClr val="000000"/>
                </a:solidFill>
                <a:effectLst/>
                <a:latin typeface="Comic Sans MS"/>
              </a:rPr>
              <a:t> </a:t>
            </a:r>
            <a:endParaRPr lang="en-US" sz="800" b="1" kern="1400" dirty="0" smtClean="0">
              <a:solidFill>
                <a:srgbClr val="000000"/>
              </a:solidFill>
              <a:effectLst/>
              <a:latin typeface="Comic Sans MS"/>
            </a:endParaRPr>
          </a:p>
          <a:p>
            <a:pPr>
              <a:spcAft>
                <a:spcPts val="500"/>
              </a:spcAf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spTree>
    <p:extLst>
      <p:ext uri="{BB962C8B-B14F-4D97-AF65-F5344CB8AC3E}">
        <p14:creationId xmlns:p14="http://schemas.microsoft.com/office/powerpoint/2010/main" val="1985831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475917"/>
            <a:ext cx="5672138" cy="4960579"/>
          </a:xfrm>
          <a:prstGeom prst="rect">
            <a:avLst/>
          </a:prstGeom>
          <a:solidFill>
            <a:schemeClr val="accent5">
              <a:lumMod val="20000"/>
              <a:lumOff val="80000"/>
            </a:schemeClr>
          </a:solidFill>
          <a:ln>
            <a:noFill/>
          </a:ln>
          <a:effectLst/>
        </p:spPr>
      </p:pic>
      <p:pic>
        <p:nvPicPr>
          <p:cNvPr id="3077" name="Picture 5" descr="C:\Users\skl12347\AppData\Local\Microsoft\Windows\Temporary Internet Files\Content.IE5\OMTQ1ZA9\MM900286798[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6719" y="457200"/>
            <a:ext cx="3048000" cy="3125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11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538" y="600075"/>
            <a:ext cx="8924925" cy="565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75101">
            <a:off x="81846" y="1762853"/>
            <a:ext cx="4524375"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385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 y="0"/>
            <a:ext cx="8991600" cy="6463308"/>
          </a:xfrm>
          <a:prstGeom prst="rect">
            <a:avLst/>
          </a:prstGeom>
        </p:spPr>
        <p:txBody>
          <a:bodyPr wrap="square">
            <a:spAutoFit/>
          </a:bodyPr>
          <a:lstStyle/>
          <a:p>
            <a:pPr algn="ctr"/>
            <a:r>
              <a:rPr lang="en-US" sz="2400" b="1" kern="1400" dirty="0" smtClean="0">
                <a:solidFill>
                  <a:srgbClr val="000000"/>
                </a:solidFill>
                <a:effectLst/>
                <a:latin typeface="Kristen ITC"/>
              </a:rPr>
              <a:t>Concepts in our Curriculum:</a:t>
            </a:r>
            <a:endParaRPr lang="en-US" sz="2400" kern="1400" dirty="0" smtClean="0">
              <a:solidFill>
                <a:srgbClr val="000000"/>
              </a:solidFill>
              <a:effectLst/>
              <a:latin typeface="Comic Sans MS"/>
            </a:endParaRPr>
          </a:p>
          <a:p>
            <a:endParaRPr lang="en-US" sz="800" b="1" kern="1400" dirty="0" smtClean="0">
              <a:solidFill>
                <a:srgbClr val="000000"/>
              </a:solidFill>
              <a:effectLst/>
              <a:latin typeface="Comic Sans MS"/>
            </a:endParaRPr>
          </a:p>
          <a:p>
            <a:endParaRPr lang="en-US" sz="800" b="1" kern="1400" dirty="0">
              <a:solidFill>
                <a:srgbClr val="000000"/>
              </a:solidFill>
              <a:latin typeface="Comic Sans MS"/>
            </a:endParaRPr>
          </a:p>
          <a:p>
            <a:r>
              <a:rPr lang="en-US" sz="800" b="1" kern="1400" dirty="0" smtClean="0">
                <a:solidFill>
                  <a:srgbClr val="000000"/>
                </a:solidFill>
                <a:effectLst/>
                <a:latin typeface="Comic Sans MS"/>
              </a:rPr>
              <a:t> </a:t>
            </a:r>
            <a:r>
              <a:rPr lang="en-US" b="1" kern="1400" dirty="0" smtClean="0">
                <a:solidFill>
                  <a:srgbClr val="000000"/>
                </a:solidFill>
                <a:effectLst/>
                <a:latin typeface="Comic Sans MS"/>
              </a:rPr>
              <a:t>Language Arts </a:t>
            </a:r>
            <a:endParaRPr lang="en-US" kern="1400" dirty="0" smtClean="0">
              <a:solidFill>
                <a:srgbClr val="000000"/>
              </a:solidFill>
              <a:effectLst/>
              <a:latin typeface="Comic Sans MS"/>
            </a:endParaRPr>
          </a:p>
          <a:p>
            <a:pPr marL="228600" indent="-228600"/>
            <a:r>
              <a:rPr lang="en-US" kern="1400" dirty="0" smtClean="0">
                <a:solidFill>
                  <a:srgbClr val="000000"/>
                </a:solidFill>
                <a:effectLst/>
                <a:latin typeface="Symbol"/>
              </a:rPr>
              <a:t>à</a:t>
            </a:r>
            <a:r>
              <a:rPr lang="en-US" sz="800" kern="1400" dirty="0" smtClean="0">
                <a:solidFill>
                  <a:srgbClr val="000000"/>
                </a:solidFill>
                <a:effectLst/>
                <a:latin typeface="Comic Sans MS"/>
              </a:rPr>
              <a:t> </a:t>
            </a:r>
            <a:r>
              <a:rPr lang="en-US" sz="1400" b="1" kern="1400" dirty="0" smtClean="0">
                <a:solidFill>
                  <a:srgbClr val="000000"/>
                </a:solidFill>
                <a:effectLst/>
                <a:latin typeface="Comic Sans MS"/>
              </a:rPr>
              <a:t>Words Their Way</a:t>
            </a:r>
            <a:r>
              <a:rPr lang="en-US" sz="1400" kern="1400" dirty="0" smtClean="0">
                <a:solidFill>
                  <a:srgbClr val="000000"/>
                </a:solidFill>
                <a:effectLst/>
                <a:latin typeface="Comic Sans MS"/>
              </a:rPr>
              <a:t> (spelling program)- emphasis on phonics rules and sorting words to create associations. </a:t>
            </a:r>
          </a:p>
          <a:p>
            <a:pPr marL="228600" indent="-228600"/>
            <a:r>
              <a:rPr lang="en-US" sz="1400" kern="1400" dirty="0" smtClean="0">
                <a:solidFill>
                  <a:srgbClr val="000000"/>
                </a:solidFill>
                <a:effectLst/>
                <a:latin typeface="Symbol"/>
              </a:rPr>
              <a:t>à</a:t>
            </a:r>
            <a:r>
              <a:rPr lang="en-US" sz="1400" kern="1400" dirty="0" smtClean="0">
                <a:solidFill>
                  <a:srgbClr val="000000"/>
                </a:solidFill>
                <a:effectLst/>
                <a:latin typeface="Comic Sans MS"/>
              </a:rPr>
              <a:t> </a:t>
            </a:r>
            <a:r>
              <a:rPr lang="en-US" sz="1400" b="1" kern="1400" dirty="0" smtClean="0">
                <a:solidFill>
                  <a:srgbClr val="000000"/>
                </a:solidFill>
                <a:effectLst/>
                <a:latin typeface="Comic Sans MS"/>
              </a:rPr>
              <a:t>Good Habits, Great Readers</a:t>
            </a:r>
            <a:r>
              <a:rPr lang="en-US" sz="1400" kern="1400" dirty="0" smtClean="0">
                <a:solidFill>
                  <a:srgbClr val="000000"/>
                </a:solidFill>
                <a:effectLst/>
                <a:latin typeface="Comic Sans MS"/>
              </a:rPr>
              <a:t> (shared reading-whole group, and guided reading-small group)</a:t>
            </a:r>
          </a:p>
          <a:p>
            <a:pPr marL="228600" indent="-228600"/>
            <a:r>
              <a:rPr lang="en-US" sz="1400" kern="1400" dirty="0" smtClean="0">
                <a:solidFill>
                  <a:srgbClr val="000000"/>
                </a:solidFill>
                <a:effectLst/>
                <a:latin typeface="Symbol"/>
              </a:rPr>
              <a:t>à</a:t>
            </a:r>
            <a:r>
              <a:rPr lang="en-US" sz="1400" kern="1400" dirty="0" smtClean="0">
                <a:solidFill>
                  <a:srgbClr val="000000"/>
                </a:solidFill>
                <a:effectLst/>
                <a:latin typeface="Comic Sans MS"/>
              </a:rPr>
              <a:t> </a:t>
            </a:r>
            <a:r>
              <a:rPr lang="en-US" sz="1400" b="1" kern="1400" dirty="0" smtClean="0">
                <a:solidFill>
                  <a:srgbClr val="000000"/>
                </a:solidFill>
                <a:effectLst/>
                <a:latin typeface="Comic Sans MS"/>
              </a:rPr>
              <a:t>Good Habits, Great Readers, Great Writers</a:t>
            </a:r>
            <a:r>
              <a:rPr lang="en-US" sz="1400" kern="1400" dirty="0" smtClean="0">
                <a:solidFill>
                  <a:srgbClr val="000000"/>
                </a:solidFill>
                <a:effectLst/>
                <a:latin typeface="Comic Sans MS"/>
              </a:rPr>
              <a:t> (Writer’s Workshop) </a:t>
            </a:r>
          </a:p>
          <a:p>
            <a:r>
              <a:rPr lang="en-US" b="1" kern="1400" dirty="0" smtClean="0">
                <a:solidFill>
                  <a:srgbClr val="000000"/>
                </a:solidFill>
                <a:effectLst/>
                <a:latin typeface="Comic Sans MS"/>
              </a:rPr>
              <a:t>Math Concepts</a:t>
            </a:r>
            <a:r>
              <a:rPr lang="en-US" kern="1400" dirty="0" smtClean="0">
                <a:solidFill>
                  <a:srgbClr val="000000"/>
                </a:solidFill>
                <a:effectLst/>
                <a:latin typeface="Comic Sans MS"/>
              </a:rPr>
              <a:t>:</a:t>
            </a:r>
          </a:p>
          <a:p>
            <a:pPr marL="137160" indent="-137160"/>
            <a:r>
              <a:rPr lang="en-US" kern="1400" dirty="0" smtClean="0">
                <a:solidFill>
                  <a:srgbClr val="000000"/>
                </a:solidFill>
                <a:effectLst/>
                <a:latin typeface="Symbol"/>
              </a:rPr>
              <a:t>à</a:t>
            </a:r>
            <a:r>
              <a:rPr lang="en-US" sz="800" kern="1400" dirty="0" smtClean="0">
                <a:solidFill>
                  <a:srgbClr val="000000"/>
                </a:solidFill>
                <a:effectLst/>
                <a:latin typeface="Comic Sans MS"/>
              </a:rPr>
              <a:t> </a:t>
            </a:r>
            <a:r>
              <a:rPr lang="en-US" sz="1600" kern="1400" dirty="0" smtClean="0">
                <a:solidFill>
                  <a:srgbClr val="000000"/>
                </a:solidFill>
                <a:effectLst/>
                <a:latin typeface="Comic Sans MS"/>
              </a:rPr>
              <a:t>Place Value</a:t>
            </a:r>
          </a:p>
          <a:p>
            <a:pPr marL="137160" indent="-13716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Addition, Subtraction, Beginning Multiplication </a:t>
            </a:r>
          </a:p>
          <a:p>
            <a:pPr marL="137160" indent="-13716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Graphing	</a:t>
            </a:r>
            <a:r>
              <a:rPr lang="en-US" sz="1600" kern="1400" dirty="0" smtClean="0">
                <a:solidFill>
                  <a:srgbClr val="000000"/>
                </a:solidFill>
                <a:effectLst/>
                <a:latin typeface="Symbol"/>
              </a:rPr>
              <a:t>à</a:t>
            </a:r>
            <a:r>
              <a:rPr lang="en-US" sz="1600" kern="1400" dirty="0" smtClean="0">
                <a:solidFill>
                  <a:srgbClr val="000000"/>
                </a:solidFill>
                <a:effectLst/>
                <a:latin typeface="Comic Sans MS"/>
              </a:rPr>
              <a:t> Time</a:t>
            </a:r>
          </a:p>
          <a:p>
            <a:pPr marL="137160" indent="-13716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Money		</a:t>
            </a:r>
            <a:r>
              <a:rPr lang="en-US" sz="1600" kern="1400" dirty="0" smtClean="0">
                <a:solidFill>
                  <a:srgbClr val="000000"/>
                </a:solidFill>
                <a:effectLst/>
                <a:latin typeface="Symbol"/>
              </a:rPr>
              <a:t>à</a:t>
            </a:r>
            <a:r>
              <a:rPr lang="en-US" sz="1600" kern="1400" dirty="0" smtClean="0">
                <a:solidFill>
                  <a:srgbClr val="000000"/>
                </a:solidFill>
                <a:effectLst/>
                <a:latin typeface="Comic Sans MS"/>
              </a:rPr>
              <a:t> Geometry</a:t>
            </a:r>
          </a:p>
          <a:p>
            <a:pPr marL="137160" indent="-13716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Fractions	</a:t>
            </a:r>
            <a:r>
              <a:rPr lang="en-US" sz="1600" kern="1400" dirty="0" smtClean="0">
                <a:solidFill>
                  <a:srgbClr val="000000"/>
                </a:solidFill>
                <a:effectLst/>
                <a:latin typeface="Symbol"/>
              </a:rPr>
              <a:t>à</a:t>
            </a:r>
            <a:r>
              <a:rPr lang="en-US" sz="1600" kern="1400" dirty="0" smtClean="0">
                <a:solidFill>
                  <a:srgbClr val="000000"/>
                </a:solidFill>
                <a:effectLst/>
                <a:latin typeface="Comic Sans MS"/>
              </a:rPr>
              <a:t> Measurement</a:t>
            </a:r>
          </a:p>
          <a:p>
            <a:r>
              <a:rPr lang="en-US" b="1" kern="1400" dirty="0" smtClean="0">
                <a:solidFill>
                  <a:srgbClr val="000000"/>
                </a:solidFill>
                <a:effectLst/>
                <a:latin typeface="Comic Sans MS"/>
              </a:rPr>
              <a:t>Social Studies Concepts</a:t>
            </a:r>
            <a:r>
              <a:rPr lang="en-US" kern="1400" dirty="0" smtClean="0">
                <a:solidFill>
                  <a:srgbClr val="000000"/>
                </a:solidFill>
                <a:effectLst/>
                <a:latin typeface="Comic Sans MS"/>
              </a:rPr>
              <a:t>:</a:t>
            </a:r>
          </a:p>
          <a:p>
            <a:pPr marL="228600" indent="-228600"/>
            <a:r>
              <a:rPr lang="en-US" kern="1400" dirty="0" smtClean="0">
                <a:solidFill>
                  <a:srgbClr val="000000"/>
                </a:solidFill>
                <a:effectLst/>
                <a:latin typeface="Symbol"/>
              </a:rPr>
              <a:t>à</a:t>
            </a:r>
            <a:r>
              <a:rPr lang="en-US" sz="800" kern="1400" dirty="0" smtClean="0">
                <a:solidFill>
                  <a:srgbClr val="000000"/>
                </a:solidFill>
                <a:effectLst/>
                <a:latin typeface="Comic Sans MS"/>
              </a:rPr>
              <a:t> </a:t>
            </a:r>
            <a:r>
              <a:rPr lang="en-US" sz="1600" kern="1400" dirty="0" smtClean="0">
                <a:solidFill>
                  <a:srgbClr val="000000"/>
                </a:solidFill>
                <a:effectLst/>
                <a:latin typeface="Comic Sans MS"/>
              </a:rPr>
              <a:t>Georgia (Geography &amp; history of Georgia &amp; its  Native American Tribes)</a:t>
            </a:r>
          </a:p>
          <a:p>
            <a:pPr marL="228600" indent="-22860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Government &amp; Human Rights (need for laws &amp; government officials)</a:t>
            </a:r>
          </a:p>
          <a:p>
            <a:pPr marL="228600" indent="-22860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Important Historical Figures in Georgia’s </a:t>
            </a:r>
          </a:p>
          <a:p>
            <a:r>
              <a:rPr lang="en-US" sz="1600" kern="1400" dirty="0" smtClean="0">
                <a:solidFill>
                  <a:srgbClr val="000000"/>
                </a:solidFill>
                <a:effectLst/>
                <a:latin typeface="Comic Sans MS"/>
              </a:rPr>
              <a:t>      history </a:t>
            </a:r>
          </a:p>
          <a:p>
            <a:pPr marL="228600" indent="-22860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Economics</a:t>
            </a:r>
          </a:p>
          <a:p>
            <a:r>
              <a:rPr lang="en-US" b="1" kern="1400" dirty="0" smtClean="0">
                <a:solidFill>
                  <a:srgbClr val="000000"/>
                </a:solidFill>
                <a:effectLst/>
                <a:latin typeface="Comic Sans MS"/>
              </a:rPr>
              <a:t>Science Concepts</a:t>
            </a:r>
            <a:r>
              <a:rPr lang="en-US" kern="1400" dirty="0" smtClean="0">
                <a:solidFill>
                  <a:srgbClr val="000000"/>
                </a:solidFill>
                <a:effectLst/>
                <a:latin typeface="Comic Sans MS"/>
              </a:rPr>
              <a:t>:</a:t>
            </a:r>
          </a:p>
          <a:p>
            <a:pPr marL="228600" indent="-228600"/>
            <a:r>
              <a:rPr lang="en-US" kern="1400" dirty="0" smtClean="0">
                <a:solidFill>
                  <a:srgbClr val="000000"/>
                </a:solidFill>
                <a:effectLst/>
                <a:latin typeface="Symbol"/>
              </a:rPr>
              <a:t>à</a:t>
            </a:r>
            <a:r>
              <a:rPr lang="en-US" sz="1600" kern="1400" dirty="0" smtClean="0">
                <a:solidFill>
                  <a:srgbClr val="000000"/>
                </a:solidFill>
                <a:effectLst/>
                <a:latin typeface="Comic Sans MS"/>
              </a:rPr>
              <a:t> Seasons </a:t>
            </a:r>
          </a:p>
          <a:p>
            <a:pPr marL="228600" indent="-22860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States of matter (liquid, solid and gas)</a:t>
            </a:r>
          </a:p>
          <a:p>
            <a:pPr marL="228600" indent="-22860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Energy (Pushes &amp; Pulls)</a:t>
            </a:r>
          </a:p>
          <a:p>
            <a:pPr marL="228600" indent="-22860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Motion &amp; Celestial Bodies</a:t>
            </a:r>
          </a:p>
          <a:p>
            <a:pPr marL="228600" indent="-228600"/>
            <a:r>
              <a:rPr lang="en-US" sz="1600" kern="1400" dirty="0" smtClean="0">
                <a:solidFill>
                  <a:srgbClr val="000000"/>
                </a:solidFill>
                <a:effectLst/>
                <a:latin typeface="Symbol"/>
              </a:rPr>
              <a:t>à</a:t>
            </a:r>
            <a:r>
              <a:rPr lang="en-US" sz="1600" kern="1400" dirty="0" smtClean="0">
                <a:solidFill>
                  <a:srgbClr val="000000"/>
                </a:solidFill>
                <a:effectLst/>
                <a:latin typeface="Comic Sans MS"/>
              </a:rPr>
              <a:t> Life Cycles</a:t>
            </a:r>
            <a:endParaRPr lang="en-US" sz="800" kern="1400" dirty="0">
              <a:solidFill>
                <a:srgbClr val="000000"/>
              </a:solidFill>
              <a:effectLst/>
              <a:latin typeface="Comic Sans MS"/>
            </a:endParaRPr>
          </a:p>
        </p:txBody>
      </p:sp>
      <p:pic>
        <p:nvPicPr>
          <p:cNvPr id="9219" name="Picture 3" descr="C:\Users\skl12347\AppData\Local\Microsoft\Windows\Temporary Internet Files\Content.IE5\0YKRNZZE\MC90043481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581400"/>
            <a:ext cx="3123858" cy="312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290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458200" cy="2523768"/>
          </a:xfrm>
          <a:prstGeom prst="rect">
            <a:avLst/>
          </a:prstGeom>
        </p:spPr>
        <p:txBody>
          <a:bodyPr wrap="square">
            <a:spAutoFit/>
          </a:bodyPr>
          <a:lstStyle/>
          <a:p>
            <a:pPr algn="ctr"/>
            <a:r>
              <a:rPr lang="en-US" sz="3200" b="1" u="sng" kern="1400" dirty="0" smtClean="0">
                <a:solidFill>
                  <a:srgbClr val="000000"/>
                </a:solidFill>
                <a:effectLst/>
                <a:latin typeface="Comic Sans MS"/>
              </a:rPr>
              <a:t>EXPECTATIONS</a:t>
            </a:r>
            <a:endParaRPr lang="en-US" sz="800" kern="1400" dirty="0" smtClean="0">
              <a:solidFill>
                <a:srgbClr val="000000"/>
              </a:solidFill>
              <a:effectLst/>
              <a:latin typeface="Comic Sans MS"/>
            </a:endParaRPr>
          </a:p>
          <a:p>
            <a:endParaRPr lang="en-US" kern="1400" dirty="0" smtClean="0">
              <a:solidFill>
                <a:srgbClr val="000000"/>
              </a:solidFill>
              <a:effectLst/>
              <a:latin typeface="Comic Sans MS"/>
            </a:endParaRPr>
          </a:p>
          <a:p>
            <a:pPr>
              <a:lnSpc>
                <a:spcPct val="150000"/>
              </a:lnSpc>
            </a:pPr>
            <a:r>
              <a:rPr lang="en-US" kern="1400" dirty="0" smtClean="0">
                <a:solidFill>
                  <a:srgbClr val="000000"/>
                </a:solidFill>
                <a:effectLst/>
                <a:latin typeface="Comic Sans MS"/>
              </a:rPr>
              <a:t>Your child is </a:t>
            </a:r>
            <a:r>
              <a:rPr lang="en-US" b="1" kern="1400" dirty="0" smtClean="0">
                <a:solidFill>
                  <a:srgbClr val="000000"/>
                </a:solidFill>
                <a:effectLst/>
                <a:latin typeface="Comic Sans MS"/>
              </a:rPr>
              <a:t>EXPECTED</a:t>
            </a:r>
            <a:r>
              <a:rPr lang="en-US" kern="1400" dirty="0" smtClean="0">
                <a:solidFill>
                  <a:srgbClr val="000000"/>
                </a:solidFill>
                <a:effectLst/>
                <a:latin typeface="Comic Sans MS"/>
              </a:rPr>
              <a:t> to </a:t>
            </a:r>
            <a:r>
              <a:rPr lang="en-US" b="1" kern="1400" dirty="0" smtClean="0">
                <a:solidFill>
                  <a:srgbClr val="000000"/>
                </a:solidFill>
                <a:effectLst/>
                <a:latin typeface="Comic Sans MS"/>
              </a:rPr>
              <a:t>LISTEN, LEARN, </a:t>
            </a:r>
            <a:r>
              <a:rPr lang="en-US" kern="1400" dirty="0" smtClean="0">
                <a:solidFill>
                  <a:srgbClr val="000000"/>
                </a:solidFill>
                <a:effectLst/>
                <a:latin typeface="Comic Sans MS"/>
              </a:rPr>
              <a:t>and </a:t>
            </a:r>
            <a:r>
              <a:rPr lang="en-US" b="1" kern="1400" dirty="0" smtClean="0">
                <a:solidFill>
                  <a:srgbClr val="000000"/>
                </a:solidFill>
                <a:effectLst/>
                <a:latin typeface="Comic Sans MS"/>
              </a:rPr>
              <a:t>PARTICIPATE</a:t>
            </a:r>
            <a:r>
              <a:rPr lang="en-US" kern="1400" dirty="0" smtClean="0">
                <a:solidFill>
                  <a:srgbClr val="000000"/>
                </a:solidFill>
                <a:effectLst/>
                <a:latin typeface="Comic Sans MS"/>
              </a:rPr>
              <a:t> each day in class.   </a:t>
            </a:r>
            <a:r>
              <a:rPr lang="en-US" kern="1400" dirty="0" smtClean="0">
                <a:solidFill>
                  <a:srgbClr val="000000"/>
                </a:solidFill>
                <a:latin typeface="Comic Sans MS"/>
              </a:rPr>
              <a:t>They are </a:t>
            </a:r>
            <a:r>
              <a:rPr lang="en-US" b="1" kern="1400" dirty="0" smtClean="0">
                <a:solidFill>
                  <a:srgbClr val="000000"/>
                </a:solidFill>
                <a:latin typeface="Comic Sans MS"/>
              </a:rPr>
              <a:t>RESPONSIBLE</a:t>
            </a:r>
            <a:r>
              <a:rPr lang="en-US" kern="1400" dirty="0" smtClean="0">
                <a:solidFill>
                  <a:srgbClr val="000000"/>
                </a:solidFill>
                <a:latin typeface="Comic Sans MS"/>
              </a:rPr>
              <a:t> for their </a:t>
            </a:r>
            <a:r>
              <a:rPr lang="en-US" b="1" kern="1400" dirty="0" smtClean="0">
                <a:solidFill>
                  <a:srgbClr val="000000"/>
                </a:solidFill>
                <a:latin typeface="Comic Sans MS"/>
              </a:rPr>
              <a:t>OWN</a:t>
            </a:r>
            <a:r>
              <a:rPr lang="en-US" kern="1400" dirty="0" smtClean="0">
                <a:solidFill>
                  <a:srgbClr val="000000"/>
                </a:solidFill>
                <a:latin typeface="Comic Sans MS"/>
              </a:rPr>
              <a:t> actions and being part of the class “team”.  Our Class Policy (Rules) are centered around learning, in order to help </a:t>
            </a:r>
            <a:r>
              <a:rPr lang="en-US" b="1" kern="1400" dirty="0" smtClean="0">
                <a:solidFill>
                  <a:srgbClr val="000000"/>
                </a:solidFill>
                <a:latin typeface="Comic Sans MS"/>
              </a:rPr>
              <a:t>EVERYONE</a:t>
            </a:r>
            <a:r>
              <a:rPr lang="en-US" kern="1400" dirty="0" smtClean="0">
                <a:solidFill>
                  <a:srgbClr val="000000"/>
                </a:solidFill>
                <a:latin typeface="Comic Sans MS"/>
              </a:rPr>
              <a:t> succeed this year.</a:t>
            </a:r>
            <a:endParaRPr lang="en-US" sz="800" kern="1400" dirty="0" smtClean="0">
              <a:solidFill>
                <a:srgbClr val="000000"/>
              </a:solidFill>
              <a:latin typeface="Comic Sans MS"/>
            </a:endParaRPr>
          </a:p>
        </p:txBody>
      </p:sp>
      <p:sp>
        <p:nvSpPr>
          <p:cNvPr id="6" name="Rectangle 5"/>
          <p:cNvSpPr/>
          <p:nvPr/>
        </p:nvSpPr>
        <p:spPr>
          <a:xfrm>
            <a:off x="838200" y="2610683"/>
            <a:ext cx="641522" cy="424731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t>
            </a: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a:t>
            </a: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a:t>
            </a: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a:t>
            </a:r>
          </a:p>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a:t>
            </a:r>
          </a:p>
        </p:txBody>
      </p:sp>
      <p:sp>
        <p:nvSpPr>
          <p:cNvPr id="7" name="TextBox 6"/>
          <p:cNvSpPr txBox="1"/>
          <p:nvPr/>
        </p:nvSpPr>
        <p:spPr>
          <a:xfrm>
            <a:off x="1479722" y="2756926"/>
            <a:ext cx="4004109" cy="523220"/>
          </a:xfrm>
          <a:prstGeom prst="rect">
            <a:avLst/>
          </a:prstGeom>
          <a:noFill/>
        </p:spPr>
        <p:txBody>
          <a:bodyPr wrap="none" rtlCol="0">
            <a:spAutoFit/>
          </a:bodyPr>
          <a:lstStyle/>
          <a:p>
            <a:r>
              <a:rPr lang="en-US" sz="2800" b="1" dirty="0" smtClean="0"/>
              <a:t>ISTEN  TO  INSTRUCTIONS</a:t>
            </a:r>
            <a:endParaRPr lang="en-US" sz="2800" b="1" dirty="0"/>
          </a:p>
        </p:txBody>
      </p:sp>
      <p:sp>
        <p:nvSpPr>
          <p:cNvPr id="8" name="Rectangle 7"/>
          <p:cNvSpPr/>
          <p:nvPr/>
        </p:nvSpPr>
        <p:spPr>
          <a:xfrm>
            <a:off x="1479721" y="4472731"/>
            <a:ext cx="3782510" cy="523220"/>
          </a:xfrm>
          <a:prstGeom prst="rect">
            <a:avLst/>
          </a:prstGeom>
        </p:spPr>
        <p:txBody>
          <a:bodyPr wrap="none">
            <a:spAutoFit/>
          </a:bodyPr>
          <a:lstStyle/>
          <a:p>
            <a:pPr lvl="0"/>
            <a:r>
              <a:rPr lang="en-US" sz="2800" b="1" dirty="0" smtClean="0">
                <a:solidFill>
                  <a:prstClr val="black"/>
                </a:solidFill>
              </a:rPr>
              <a:t>LWAYS  TRY  YOUR  BEST</a:t>
            </a:r>
            <a:endParaRPr lang="en-US" sz="2800" b="1" dirty="0">
              <a:solidFill>
                <a:prstClr val="black"/>
              </a:solidFill>
            </a:endParaRPr>
          </a:p>
        </p:txBody>
      </p:sp>
      <p:sp>
        <p:nvSpPr>
          <p:cNvPr id="9" name="Rectangle 8"/>
          <p:cNvSpPr/>
          <p:nvPr/>
        </p:nvSpPr>
        <p:spPr>
          <a:xfrm>
            <a:off x="1500504" y="3690610"/>
            <a:ext cx="4348947" cy="523220"/>
          </a:xfrm>
          <a:prstGeom prst="rect">
            <a:avLst/>
          </a:prstGeom>
        </p:spPr>
        <p:txBody>
          <a:bodyPr wrap="none">
            <a:spAutoFit/>
          </a:bodyPr>
          <a:lstStyle/>
          <a:p>
            <a:pPr lvl="0"/>
            <a:r>
              <a:rPr lang="en-US" sz="2800" b="1" dirty="0" smtClean="0">
                <a:solidFill>
                  <a:prstClr val="black"/>
                </a:solidFill>
              </a:rPr>
              <a:t>NTER  AND  EXIT  PREPARED</a:t>
            </a:r>
            <a:endParaRPr lang="en-US" sz="2800" b="1" dirty="0">
              <a:solidFill>
                <a:prstClr val="black"/>
              </a:solidFill>
            </a:endParaRPr>
          </a:p>
        </p:txBody>
      </p:sp>
      <p:sp>
        <p:nvSpPr>
          <p:cNvPr id="10" name="Rectangle 9"/>
          <p:cNvSpPr/>
          <p:nvPr/>
        </p:nvSpPr>
        <p:spPr>
          <a:xfrm>
            <a:off x="1479720" y="5257800"/>
            <a:ext cx="5118452" cy="523220"/>
          </a:xfrm>
          <a:prstGeom prst="rect">
            <a:avLst/>
          </a:prstGeom>
        </p:spPr>
        <p:txBody>
          <a:bodyPr wrap="none">
            <a:spAutoFit/>
          </a:bodyPr>
          <a:lstStyle/>
          <a:p>
            <a:pPr lvl="0"/>
            <a:r>
              <a:rPr lang="en-US" sz="2800" b="1" dirty="0" smtClean="0">
                <a:solidFill>
                  <a:prstClr val="black"/>
                </a:solidFill>
              </a:rPr>
              <a:t>ESPECT  YOURSELF  AND  OTHERS</a:t>
            </a:r>
            <a:endParaRPr lang="en-US" sz="2800" b="1" dirty="0">
              <a:solidFill>
                <a:prstClr val="black"/>
              </a:solidFill>
            </a:endParaRPr>
          </a:p>
        </p:txBody>
      </p:sp>
      <p:sp>
        <p:nvSpPr>
          <p:cNvPr id="11" name="Rectangle 10"/>
          <p:cNvSpPr/>
          <p:nvPr/>
        </p:nvSpPr>
        <p:spPr>
          <a:xfrm>
            <a:off x="1500504" y="6096000"/>
            <a:ext cx="2002728" cy="523220"/>
          </a:xfrm>
          <a:prstGeom prst="rect">
            <a:avLst/>
          </a:prstGeom>
        </p:spPr>
        <p:txBody>
          <a:bodyPr wrap="none">
            <a:spAutoFit/>
          </a:bodyPr>
          <a:lstStyle/>
          <a:p>
            <a:pPr lvl="0"/>
            <a:r>
              <a:rPr lang="en-US" sz="2800" b="1" dirty="0" smtClean="0">
                <a:solidFill>
                  <a:prstClr val="black"/>
                </a:solidFill>
              </a:rPr>
              <a:t>O  EXCUSES!</a:t>
            </a:r>
            <a:endParaRPr lang="en-US" sz="2800" b="1" dirty="0">
              <a:solidFill>
                <a:prstClr val="black"/>
              </a:solidFill>
            </a:endParaRPr>
          </a:p>
        </p:txBody>
      </p:sp>
    </p:spTree>
    <p:extLst>
      <p:ext uri="{BB962C8B-B14F-4D97-AF65-F5344CB8AC3E}">
        <p14:creationId xmlns:p14="http://schemas.microsoft.com/office/powerpoint/2010/main" val="1193428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1836" y="228600"/>
            <a:ext cx="8229600" cy="2769989"/>
          </a:xfrm>
          <a:prstGeom prst="rect">
            <a:avLst/>
          </a:prstGeom>
        </p:spPr>
        <p:txBody>
          <a:bodyPr wrap="square">
            <a:spAutoFit/>
          </a:bodyPr>
          <a:lstStyle/>
          <a:p>
            <a:pPr algn="ctr"/>
            <a:r>
              <a:rPr lang="en-US" sz="3200" b="1" u="sng" kern="1400" dirty="0" smtClean="0">
                <a:solidFill>
                  <a:srgbClr val="000000"/>
                </a:solidFill>
                <a:effectLst/>
                <a:latin typeface="Comic Sans MS"/>
              </a:rPr>
              <a:t>Discipline Procedures</a:t>
            </a:r>
            <a:r>
              <a:rPr lang="en-US" sz="3200" kern="1400" dirty="0" smtClean="0">
                <a:solidFill>
                  <a:srgbClr val="000000"/>
                </a:solidFill>
                <a:effectLst/>
                <a:latin typeface="Comic Sans MS"/>
              </a:rPr>
              <a:t> </a:t>
            </a:r>
          </a:p>
          <a:p>
            <a:pPr marL="228600" indent="-228600"/>
            <a:r>
              <a:rPr lang="en-US" sz="2000" kern="1400" dirty="0" smtClean="0">
                <a:solidFill>
                  <a:srgbClr val="000000"/>
                </a:solidFill>
                <a:effectLst/>
                <a:latin typeface="Symbol"/>
              </a:rPr>
              <a:t>à</a:t>
            </a:r>
            <a:r>
              <a:rPr lang="en-US" sz="2000" kern="1400" dirty="0" smtClean="0">
                <a:solidFill>
                  <a:srgbClr val="000000"/>
                </a:solidFill>
                <a:effectLst/>
                <a:latin typeface="Comic Sans MS"/>
              </a:rPr>
              <a:t> </a:t>
            </a:r>
            <a:r>
              <a:rPr lang="en-US" kern="1400" dirty="0" smtClean="0">
                <a:solidFill>
                  <a:srgbClr val="000000"/>
                </a:solidFill>
                <a:effectLst/>
                <a:latin typeface="Comic Sans MS"/>
              </a:rPr>
              <a:t>Students earn points for positive behavior &amp; lose points for inappropriate behavior</a:t>
            </a:r>
          </a:p>
          <a:p>
            <a:pPr marL="228600" indent="-228600"/>
            <a:r>
              <a:rPr lang="en-US" kern="1400" dirty="0" smtClean="0">
                <a:solidFill>
                  <a:srgbClr val="000000"/>
                </a:solidFill>
                <a:effectLst/>
                <a:latin typeface="Symbol"/>
              </a:rPr>
              <a:t>à</a:t>
            </a:r>
            <a:r>
              <a:rPr lang="en-US" kern="1400" dirty="0" smtClean="0">
                <a:solidFill>
                  <a:srgbClr val="000000"/>
                </a:solidFill>
                <a:effectLst/>
                <a:latin typeface="Comic Sans MS"/>
              </a:rPr>
              <a:t> Rewards include stickers, candy, lunch with the teacher, sit at teacher’s desk,  free time passes.</a:t>
            </a:r>
          </a:p>
          <a:p>
            <a:pPr marL="228600" lvl="0" indent="-228600"/>
            <a:r>
              <a:rPr kumimoji="0" lang="en-US" b="0" i="0" u="none" strike="noStrike" kern="1400" cap="none" spc="0" normalizeH="0" baseline="0" noProof="0" dirty="0" smtClean="0">
                <a:ln>
                  <a:noFill/>
                </a:ln>
                <a:solidFill>
                  <a:srgbClr val="000000"/>
                </a:solidFill>
                <a:effectLst/>
                <a:uLnTx/>
                <a:uFillTx/>
                <a:latin typeface="Symbol"/>
              </a:rPr>
              <a:t>à</a:t>
            </a:r>
            <a:r>
              <a:rPr kumimoji="0" lang="en-US" b="0" i="0" u="none" strike="noStrike" kern="1400" cap="none" spc="0" normalizeH="0" baseline="0" noProof="0" dirty="0" smtClean="0">
                <a:ln>
                  <a:noFill/>
                </a:ln>
                <a:solidFill>
                  <a:srgbClr val="000000"/>
                </a:solidFill>
                <a:effectLst/>
                <a:uLnTx/>
                <a:uFillTx/>
                <a:latin typeface="Comic Sans MS"/>
              </a:rPr>
              <a:t> Each teacher is</a:t>
            </a:r>
            <a:r>
              <a:rPr kumimoji="0" lang="en-US" b="0" i="0" u="none" strike="noStrike" kern="1400" cap="none" spc="0" normalizeH="0" noProof="0" dirty="0" smtClean="0">
                <a:ln>
                  <a:noFill/>
                </a:ln>
                <a:solidFill>
                  <a:srgbClr val="000000"/>
                </a:solidFill>
                <a:effectLst/>
                <a:uLnTx/>
                <a:uFillTx/>
                <a:latin typeface="Comic Sans MS"/>
              </a:rPr>
              <a:t> also incorporating various positive reward systems for our students, as individuals and whole class.</a:t>
            </a:r>
            <a:endParaRPr kumimoji="0" lang="en-US" b="0" i="0" u="none" strike="noStrike" kern="1400" cap="none" spc="0" normalizeH="0" baseline="0" noProof="0" dirty="0" smtClean="0">
              <a:ln>
                <a:noFill/>
              </a:ln>
              <a:solidFill>
                <a:srgbClr val="000000"/>
              </a:solidFill>
              <a:effectLst/>
              <a:uLnTx/>
              <a:uFillTx/>
              <a:latin typeface="Comic Sans MS"/>
            </a:endParaRPr>
          </a:p>
          <a:p>
            <a:pPr marL="228600" indent="-228600"/>
            <a:endParaRPr lang="en-US" sz="2400" kern="1400" dirty="0" smtClean="0">
              <a:solidFill>
                <a:srgbClr val="000000"/>
              </a:solidFill>
              <a:effectLst/>
              <a:latin typeface="Comic Sans MS"/>
            </a:endParaRPr>
          </a:p>
          <a:p>
            <a:pPr>
              <a:spcAft>
                <a:spcPts val="500"/>
              </a:spcAf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sp>
        <p:nvSpPr>
          <p:cNvPr id="5" name="Rectangle 4"/>
          <p:cNvSpPr/>
          <p:nvPr/>
        </p:nvSpPr>
        <p:spPr>
          <a:xfrm>
            <a:off x="152400" y="2566457"/>
            <a:ext cx="8686800" cy="4308872"/>
          </a:xfrm>
          <a:prstGeom prst="rect">
            <a:avLst/>
          </a:prstGeom>
        </p:spPr>
        <p:txBody>
          <a:bodyPr wrap="square">
            <a:spAutoFit/>
          </a:bodyPr>
          <a:lstStyle/>
          <a:p>
            <a:pPr algn="ctr"/>
            <a:r>
              <a:rPr lang="en-US" sz="3200" b="1" u="sng" kern="1400" dirty="0" smtClean="0">
                <a:solidFill>
                  <a:srgbClr val="000000"/>
                </a:solidFill>
                <a:effectLst/>
                <a:latin typeface="Comic Sans MS"/>
              </a:rPr>
              <a:t>Daily Conduct Calendar</a:t>
            </a:r>
            <a:endParaRPr lang="en-US" sz="800" kern="1400" dirty="0" smtClean="0">
              <a:solidFill>
                <a:srgbClr val="000000"/>
              </a:solidFill>
              <a:effectLst/>
              <a:latin typeface="Comic Sans MS"/>
            </a:endParaRPr>
          </a:p>
          <a:p>
            <a:r>
              <a:rPr lang="en-US" kern="1400" dirty="0" smtClean="0">
                <a:solidFill>
                  <a:srgbClr val="000000"/>
                </a:solidFill>
                <a:effectLst/>
                <a:latin typeface="Comic Sans MS"/>
              </a:rPr>
              <a:t>Please initial daily!</a:t>
            </a:r>
            <a:endParaRPr lang="en-US" sz="800" kern="1400" dirty="0" smtClean="0">
              <a:solidFill>
                <a:srgbClr val="000000"/>
              </a:solidFill>
              <a:effectLst/>
              <a:latin typeface="Comic Sans MS"/>
            </a:endParaRPr>
          </a:p>
          <a:p>
            <a:r>
              <a:rPr lang="en-US" kern="1400" dirty="0" smtClean="0">
                <a:solidFill>
                  <a:srgbClr val="000000"/>
                </a:solidFill>
                <a:effectLst/>
                <a:latin typeface="Comic Sans MS"/>
              </a:rPr>
              <a:t>Students have the opportunity to move their pin up or down throughout the school day depending on their behavior. Moving up is GREAT! Moving down means that your is or has been unacceptable.</a:t>
            </a:r>
            <a:endParaRPr lang="en-US" sz="800" kern="1400" dirty="0" smtClean="0">
              <a:solidFill>
                <a:srgbClr val="000000"/>
              </a:solidFill>
              <a:effectLst/>
              <a:latin typeface="Comic Sans MS"/>
            </a:endParaRPr>
          </a:p>
          <a:p>
            <a:pPr>
              <a:buFont typeface="+mj-lt"/>
              <a:buAutoNum type="arabicPeriod"/>
            </a:pPr>
            <a:r>
              <a:rPr lang="en-US" kern="1400" dirty="0" smtClean="0">
                <a:solidFill>
                  <a:srgbClr val="000000"/>
                </a:solidFill>
                <a:effectLst/>
                <a:latin typeface="Comic Sans MS"/>
              </a:rPr>
              <a:t>When an infraction occurs, the student will receive a warning. If this the inappropriate behavior continues, the student will move his/her pin and it will be noted on the behavior calendar.</a:t>
            </a:r>
          </a:p>
          <a:p>
            <a:pPr>
              <a:buFont typeface="+mj-lt"/>
              <a:buAutoNum type="arabicPeriod"/>
            </a:pPr>
            <a:r>
              <a:rPr lang="en-US" kern="1400" dirty="0" smtClean="0">
                <a:solidFill>
                  <a:srgbClr val="000000"/>
                </a:solidFill>
                <a:effectLst/>
                <a:latin typeface="Comic Sans MS"/>
              </a:rPr>
              <a:t>Move pin again down once and lose 5 minutes of recess. </a:t>
            </a:r>
          </a:p>
          <a:p>
            <a:pPr>
              <a:buFont typeface="+mj-lt"/>
              <a:buAutoNum type="arabicPeriod"/>
            </a:pPr>
            <a:r>
              <a:rPr lang="en-US" kern="1400" dirty="0" smtClean="0">
                <a:solidFill>
                  <a:srgbClr val="000000"/>
                </a:solidFill>
                <a:effectLst/>
                <a:latin typeface="Comic Sans MS"/>
              </a:rPr>
              <a:t>Move pin down again, a call will be made or a note will be sent home, and 10 minutes of recess lost </a:t>
            </a:r>
          </a:p>
          <a:p>
            <a:pPr>
              <a:buFont typeface="+mj-lt"/>
              <a:buAutoNum type="arabicPeriod"/>
            </a:pPr>
            <a:r>
              <a:rPr lang="en-US" kern="1400" dirty="0" smtClean="0">
                <a:solidFill>
                  <a:srgbClr val="000000"/>
                </a:solidFill>
                <a:effectLst/>
                <a:latin typeface="Comic Sans MS"/>
              </a:rPr>
              <a:t>If a student moves their pin up once they earn 2 stars on their star chart. </a:t>
            </a:r>
          </a:p>
          <a:p>
            <a:pPr>
              <a:buFont typeface="+mj-lt"/>
              <a:buAutoNum type="arabicPeriod"/>
            </a:pPr>
            <a:r>
              <a:rPr lang="en-US" kern="1400" dirty="0" smtClean="0">
                <a:solidFill>
                  <a:srgbClr val="000000"/>
                </a:solidFill>
                <a:effectLst/>
                <a:latin typeface="Comic Sans MS"/>
              </a:rPr>
              <a:t>If a student moves their pin up once again they earn 4 stars on their star chart. </a:t>
            </a:r>
          </a:p>
          <a:p>
            <a:pPr>
              <a:spcAft>
                <a:spcPts val="500"/>
              </a:spcAf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spTree>
    <p:extLst>
      <p:ext uri="{BB962C8B-B14F-4D97-AF65-F5344CB8AC3E}">
        <p14:creationId xmlns:p14="http://schemas.microsoft.com/office/powerpoint/2010/main" val="2110159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32264793"/>
              </p:ext>
            </p:extLst>
          </p:nvPr>
        </p:nvGraphicFramePr>
        <p:xfrm>
          <a:off x="1620203" y="0"/>
          <a:ext cx="5623560" cy="2834640"/>
        </p:xfrm>
        <a:graphic>
          <a:graphicData uri="http://schemas.openxmlformats.org/drawingml/2006/table">
            <a:tbl>
              <a:tblPr/>
              <a:tblGrid>
                <a:gridCol w="934085"/>
                <a:gridCol w="934720"/>
                <a:gridCol w="953135"/>
                <a:gridCol w="935355"/>
                <a:gridCol w="932815"/>
                <a:gridCol w="933450"/>
              </a:tblGrid>
              <a:tr h="0">
                <a:tc>
                  <a:txBody>
                    <a:bodyPr/>
                    <a:lstStyle/>
                    <a:p>
                      <a:pPr marL="0" marR="0" algn="ctr">
                        <a:spcBef>
                          <a:spcPts val="0"/>
                        </a:spcBef>
                        <a:spcAft>
                          <a:spcPts val="0"/>
                        </a:spcAft>
                      </a:pPr>
                      <a:r>
                        <a:rPr lang="en-US" sz="900" b="1" dirty="0">
                          <a:effectLst/>
                          <a:latin typeface="Comic Sans MS"/>
                          <a:ea typeface="Times New Roman"/>
                        </a:rPr>
                        <a:t>Monday</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effectLst/>
                          <a:latin typeface="Comic Sans MS"/>
                          <a:ea typeface="Times New Roman"/>
                        </a:rPr>
                        <a:t>Tuesday</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effectLst/>
                          <a:latin typeface="Comic Sans MS"/>
                          <a:ea typeface="Times New Roman"/>
                        </a:rPr>
                        <a:t>Wednesday</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effectLst/>
                          <a:latin typeface="Comic Sans MS"/>
                          <a:ea typeface="Times New Roman"/>
                        </a:rPr>
                        <a:t>Thursday</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effectLst/>
                          <a:latin typeface="Comic Sans MS"/>
                          <a:ea typeface="Times New Roman"/>
                        </a:rPr>
                        <a:t>Friday</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1">
                          <a:effectLst/>
                          <a:latin typeface="Comic Sans MS"/>
                          <a:ea typeface="Times New Roman"/>
                        </a:rPr>
                        <a:t>Weekly Grade</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7</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8</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omic Sans MS"/>
                          <a:ea typeface="Times New Roman"/>
                        </a:rPr>
                        <a:t>                     </a:t>
                      </a:r>
                      <a:r>
                        <a:rPr lang="en-US" sz="1000">
                          <a:effectLst/>
                          <a:latin typeface="Comic Sans MS"/>
                          <a:ea typeface="Times New Roman"/>
                        </a:rPr>
                        <a:t> 9</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b="1">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b="1">
                          <a:effectLst/>
                          <a:latin typeface="Times New Roman"/>
                        </a:rPr>
                        <a:t> </a:t>
                      </a:r>
                      <a:endParaRPr lang="en-US" sz="1000" b="1">
                        <a:effectLst/>
                        <a:latin typeface="Times New Roman"/>
                      </a:endParaRPr>
                    </a:p>
                    <a:p>
                      <a:pPr marL="0" marR="0">
                        <a:spcBef>
                          <a:spcPts val="0"/>
                        </a:spcBef>
                        <a:spcAft>
                          <a:spcPts val="0"/>
                        </a:spcAft>
                      </a:pPr>
                      <a:r>
                        <a:rPr lang="en-US" sz="1000" b="1">
                          <a:effectLst/>
                          <a:latin typeface="Times New Roman"/>
                        </a:rPr>
                        <a:t> </a:t>
                      </a:r>
                    </a:p>
                    <a:p>
                      <a:pPr marL="0" marR="0">
                        <a:spcBef>
                          <a:spcPts val="0"/>
                        </a:spcBef>
                        <a:spcAft>
                          <a:spcPts val="0"/>
                        </a:spcAft>
                      </a:pPr>
                      <a:r>
                        <a:rPr lang="en-US" sz="1000" b="1">
                          <a:effectLst/>
                          <a:latin typeface="Times New Roman"/>
                        </a:rPr>
                        <a:t>S    P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Comic Sans MS"/>
                          <a:ea typeface="Times New Roman"/>
                        </a:rPr>
                        <a:t>                 12</a:t>
                      </a:r>
                      <a:endParaRPr lang="en-US" sz="1200">
                        <a:effectLst/>
                        <a:latin typeface="Times New Roman"/>
                        <a:ea typeface="Times New Roman"/>
                      </a:endParaRPr>
                    </a:p>
                    <a:p>
                      <a:pPr marL="0" marR="0" algn="ctr">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13</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Comic Sans MS"/>
                          <a:ea typeface="Times New Roman"/>
                        </a:rPr>
                        <a:t>         </a:t>
                      </a:r>
                      <a:r>
                        <a:rPr lang="en-US" sz="500" dirty="0">
                          <a:effectLst/>
                          <a:latin typeface="Comic Sans MS"/>
                          <a:ea typeface="Times New Roman"/>
                        </a:rPr>
                        <a:t> </a:t>
                      </a:r>
                      <a:r>
                        <a:rPr lang="en-US" sz="1000" dirty="0">
                          <a:effectLst/>
                          <a:latin typeface="Comic Sans MS"/>
                          <a:ea typeface="Times New Roman"/>
                        </a:rPr>
                        <a:t>   </a:t>
                      </a:r>
                      <a:r>
                        <a:rPr lang="en-US" sz="800" dirty="0">
                          <a:effectLst/>
                          <a:latin typeface="Comic Sans MS"/>
                          <a:ea typeface="Times New Roman"/>
                        </a:rPr>
                        <a:t>     </a:t>
                      </a:r>
                      <a:r>
                        <a:rPr lang="en-US" sz="1000" dirty="0">
                          <a:effectLst/>
                          <a:latin typeface="Comic Sans MS"/>
                          <a:ea typeface="Times New Roman"/>
                        </a:rPr>
                        <a:t>14 </a:t>
                      </a:r>
                      <a:endParaRPr lang="en-US" sz="1200" dirty="0">
                        <a:effectLst/>
                        <a:latin typeface="Times New Roman"/>
                        <a:ea typeface="Times New Roman"/>
                      </a:endParaRPr>
                    </a:p>
                    <a:p>
                      <a:pPr marL="0" marR="0">
                        <a:spcBef>
                          <a:spcPts val="0"/>
                        </a:spcBef>
                        <a:spcAft>
                          <a:spcPts val="0"/>
                        </a:spcAft>
                      </a:pPr>
                      <a:r>
                        <a:rPr lang="en-US" sz="800" dirty="0">
                          <a:effectLst/>
                          <a:latin typeface="Comic Sans MS"/>
                          <a:ea typeface="Times New Roman"/>
                        </a:rPr>
                        <a:t> </a:t>
                      </a:r>
                      <a:endParaRPr lang="en-US" sz="1200" dirty="0">
                        <a:effectLst/>
                        <a:latin typeface="Times New Roman"/>
                        <a:ea typeface="Times New Roman"/>
                      </a:endParaRPr>
                    </a:p>
                    <a:p>
                      <a:pPr marL="0" marR="0">
                        <a:spcBef>
                          <a:spcPts val="0"/>
                        </a:spcBef>
                        <a:spcAft>
                          <a:spcPts val="0"/>
                        </a:spcAft>
                      </a:pPr>
                      <a:r>
                        <a:rPr lang="en-US" sz="800" dirty="0">
                          <a:effectLst/>
                          <a:latin typeface="Comic Sans MS"/>
                          <a:ea typeface="Times New Roman"/>
                        </a:rPr>
                        <a:t> </a:t>
                      </a:r>
                      <a:endParaRPr lang="en-US" sz="1200" dirty="0">
                        <a:effectLst/>
                        <a:latin typeface="Times New Roman"/>
                        <a:ea typeface="Times New Roman"/>
                      </a:endParaRPr>
                    </a:p>
                    <a:p>
                      <a:pPr marL="0" marR="0">
                        <a:spcBef>
                          <a:spcPts val="0"/>
                        </a:spcBef>
                        <a:spcAft>
                          <a:spcPts val="0"/>
                        </a:spcAft>
                      </a:pPr>
                      <a:r>
                        <a:rPr lang="en-US" sz="800" dirty="0">
                          <a:effectLst/>
                          <a:latin typeface="Comic Sans MS"/>
                          <a:ea typeface="Times New Roman"/>
                        </a:rPr>
                        <a:t> </a:t>
                      </a:r>
                      <a:endParaRPr lang="en-US" sz="1200" dirty="0">
                        <a:effectLst/>
                        <a:latin typeface="Times New Roman"/>
                        <a:ea typeface="Times New Roman"/>
                      </a:endParaRPr>
                    </a:p>
                    <a:p>
                      <a:pPr marL="0" marR="0">
                        <a:spcBef>
                          <a:spcPts val="0"/>
                        </a:spcBef>
                        <a:spcAft>
                          <a:spcPts val="0"/>
                        </a:spcAft>
                      </a:pPr>
                      <a:r>
                        <a:rPr lang="en-US" sz="1000" dirty="0">
                          <a:effectLst/>
                          <a:latin typeface="Comic Sans MS"/>
                          <a:ea typeface="Times New Roman"/>
                        </a:rPr>
                        <a:t>O  G  B  Y  R</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Comic Sans MS"/>
                          <a:ea typeface="Times New Roman"/>
                        </a:rPr>
                        <a:t>          </a:t>
                      </a:r>
                      <a:r>
                        <a:rPr lang="en-US" sz="800" dirty="0">
                          <a:effectLst/>
                          <a:latin typeface="Comic Sans MS"/>
                          <a:ea typeface="Times New Roman"/>
                        </a:rPr>
                        <a:t> </a:t>
                      </a:r>
                      <a:r>
                        <a:rPr lang="en-US" sz="1000" dirty="0">
                          <a:effectLst/>
                          <a:latin typeface="Comic Sans MS"/>
                          <a:ea typeface="Times New Roman"/>
                        </a:rPr>
                        <a:t>      15</a:t>
                      </a:r>
                      <a:endParaRPr lang="en-US" sz="1200" dirty="0">
                        <a:effectLst/>
                        <a:latin typeface="Times New Roman"/>
                        <a:ea typeface="Times New Roman"/>
                      </a:endParaRPr>
                    </a:p>
                    <a:p>
                      <a:pPr marL="0" marR="0">
                        <a:spcBef>
                          <a:spcPts val="0"/>
                        </a:spcBef>
                        <a:spcAft>
                          <a:spcPts val="0"/>
                        </a:spcAft>
                      </a:pPr>
                      <a:r>
                        <a:rPr lang="en-US" sz="800" dirty="0">
                          <a:effectLst/>
                          <a:latin typeface="Comic Sans MS"/>
                          <a:ea typeface="Times New Roman"/>
                        </a:rPr>
                        <a:t> </a:t>
                      </a:r>
                      <a:endParaRPr lang="en-US" sz="1200" dirty="0">
                        <a:effectLst/>
                        <a:latin typeface="Times New Roman"/>
                        <a:ea typeface="Times New Roman"/>
                      </a:endParaRPr>
                    </a:p>
                    <a:p>
                      <a:pPr marL="0" marR="0">
                        <a:spcBef>
                          <a:spcPts val="0"/>
                        </a:spcBef>
                        <a:spcAft>
                          <a:spcPts val="0"/>
                        </a:spcAft>
                      </a:pPr>
                      <a:r>
                        <a:rPr lang="en-US" sz="800" dirty="0">
                          <a:effectLst/>
                          <a:latin typeface="Comic Sans MS"/>
                          <a:ea typeface="Times New Roman"/>
                        </a:rPr>
                        <a:t> </a:t>
                      </a:r>
                      <a:endParaRPr lang="en-US" sz="1200" dirty="0">
                        <a:effectLst/>
                        <a:latin typeface="Times New Roman"/>
                        <a:ea typeface="Times New Roman"/>
                      </a:endParaRPr>
                    </a:p>
                    <a:p>
                      <a:pPr marL="0" marR="0">
                        <a:spcBef>
                          <a:spcPts val="0"/>
                        </a:spcBef>
                        <a:spcAft>
                          <a:spcPts val="0"/>
                        </a:spcAft>
                      </a:pPr>
                      <a:r>
                        <a:rPr lang="en-US" sz="800" dirty="0">
                          <a:effectLst/>
                          <a:latin typeface="Comic Sans MS"/>
                          <a:ea typeface="Times New Roman"/>
                        </a:rPr>
                        <a:t> </a:t>
                      </a:r>
                      <a:endParaRPr lang="en-US" sz="1200" dirty="0">
                        <a:effectLst/>
                        <a:latin typeface="Times New Roman"/>
                        <a:ea typeface="Times New Roman"/>
                      </a:endParaRPr>
                    </a:p>
                    <a:p>
                      <a:pPr marL="0" marR="0">
                        <a:spcBef>
                          <a:spcPts val="0"/>
                        </a:spcBef>
                        <a:spcAft>
                          <a:spcPts val="0"/>
                        </a:spcAft>
                      </a:pPr>
                      <a:r>
                        <a:rPr lang="en-US" sz="1000" dirty="0">
                          <a:effectLst/>
                          <a:latin typeface="Comic Sans MS"/>
                          <a:ea typeface="Times New Roman"/>
                        </a:rPr>
                        <a:t>O  G  B  Y  R</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omic Sans MS"/>
                          <a:ea typeface="Times New Roman"/>
                        </a:rPr>
                        <a:t>                     </a:t>
                      </a:r>
                      <a:r>
                        <a:rPr lang="en-US" sz="1000">
                          <a:effectLst/>
                          <a:latin typeface="Comic Sans MS"/>
                          <a:ea typeface="Times New Roman"/>
                        </a:rPr>
                        <a:t>16</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b="1">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b="1">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b="1">
                          <a:effectLst/>
                          <a:latin typeface="Times New Roman"/>
                        </a:rPr>
                        <a:t> </a:t>
                      </a:r>
                      <a:endParaRPr lang="en-US" sz="1000" b="1">
                        <a:effectLst/>
                        <a:latin typeface="Times New Roman"/>
                      </a:endParaRPr>
                    </a:p>
                    <a:p>
                      <a:pPr marL="0" marR="0">
                        <a:spcBef>
                          <a:spcPts val="0"/>
                        </a:spcBef>
                        <a:spcAft>
                          <a:spcPts val="0"/>
                        </a:spcAft>
                      </a:pPr>
                      <a:r>
                        <a:rPr lang="en-US" sz="1000" b="1">
                          <a:effectLst/>
                          <a:latin typeface="Times New Roman"/>
                        </a:rPr>
                        <a:t>S    P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Comic Sans MS"/>
                          <a:ea typeface="Times New Roman"/>
                        </a:rPr>
                        <a:t>                19</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20</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21</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22</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8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Comic Sans MS"/>
                          <a:ea typeface="Times New Roman"/>
                        </a:rPr>
                        <a:t>                     </a:t>
                      </a:r>
                      <a:r>
                        <a:rPr lang="en-US" sz="1000">
                          <a:effectLst/>
                          <a:latin typeface="Comic Sans MS"/>
                          <a:ea typeface="Times New Roman"/>
                        </a:rPr>
                        <a:t>23</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5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b="1">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b="1">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b="1">
                          <a:effectLst/>
                          <a:latin typeface="Comic Sans MS"/>
                          <a:ea typeface="Times New Roman"/>
                        </a:rPr>
                        <a:t>S    P    N</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Comic Sans MS"/>
                          <a:ea typeface="Times New Roman"/>
                        </a:rPr>
                        <a:t>                26</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27</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Comic Sans MS"/>
                          <a:ea typeface="Times New Roman"/>
                        </a:rPr>
                        <a:t>                28</a:t>
                      </a:r>
                      <a:endParaRPr lang="en-US" sz="1200" dirty="0">
                        <a:effectLst/>
                        <a:latin typeface="Times New Roman"/>
                        <a:ea typeface="Times New Roman"/>
                      </a:endParaRPr>
                    </a:p>
                    <a:p>
                      <a:pPr marL="0" marR="0">
                        <a:spcBef>
                          <a:spcPts val="0"/>
                        </a:spcBef>
                        <a:spcAft>
                          <a:spcPts val="0"/>
                        </a:spcAft>
                      </a:pPr>
                      <a:r>
                        <a:rPr lang="en-US" sz="1000" dirty="0">
                          <a:effectLst/>
                          <a:latin typeface="Comic Sans MS"/>
                          <a:ea typeface="Times New Roman"/>
                        </a:rPr>
                        <a:t> </a:t>
                      </a:r>
                      <a:endParaRPr lang="en-US" sz="1200" dirty="0">
                        <a:effectLst/>
                        <a:latin typeface="Times New Roman"/>
                        <a:ea typeface="Times New Roman"/>
                      </a:endParaRPr>
                    </a:p>
                    <a:p>
                      <a:pPr marL="0" marR="0">
                        <a:spcBef>
                          <a:spcPts val="0"/>
                        </a:spcBef>
                        <a:spcAft>
                          <a:spcPts val="0"/>
                        </a:spcAft>
                      </a:pPr>
                      <a:r>
                        <a:rPr lang="en-US" sz="1000" dirty="0">
                          <a:effectLst/>
                          <a:latin typeface="Comic Sans MS"/>
                          <a:ea typeface="Times New Roman"/>
                        </a:rPr>
                        <a:t> </a:t>
                      </a:r>
                      <a:endParaRPr lang="en-US" sz="1200" dirty="0">
                        <a:effectLst/>
                        <a:latin typeface="Times New Roman"/>
                        <a:ea typeface="Times New Roman"/>
                      </a:endParaRPr>
                    </a:p>
                    <a:p>
                      <a:pPr marL="0" marR="0">
                        <a:spcBef>
                          <a:spcPts val="0"/>
                        </a:spcBef>
                        <a:spcAft>
                          <a:spcPts val="0"/>
                        </a:spcAft>
                      </a:pPr>
                      <a:r>
                        <a:rPr lang="en-US" sz="1000" dirty="0">
                          <a:effectLst/>
                          <a:latin typeface="Comic Sans MS"/>
                          <a:ea typeface="Times New Roman"/>
                        </a:rPr>
                        <a:t>O  G  B  Y  R</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29</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Comic Sans MS"/>
                          <a:ea typeface="Times New Roman"/>
                        </a:rPr>
                        <a:t>                30</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 </a:t>
                      </a:r>
                      <a:endParaRPr lang="en-US" sz="1200">
                        <a:effectLst/>
                        <a:latin typeface="Times New Roman"/>
                        <a:ea typeface="Times New Roman"/>
                      </a:endParaRPr>
                    </a:p>
                    <a:p>
                      <a:pPr marL="0" marR="0">
                        <a:spcBef>
                          <a:spcPts val="0"/>
                        </a:spcBef>
                        <a:spcAft>
                          <a:spcPts val="0"/>
                        </a:spcAft>
                      </a:pPr>
                      <a:r>
                        <a:rPr lang="en-US" sz="1000">
                          <a:effectLst/>
                          <a:latin typeface="Comic Sans MS"/>
                          <a:ea typeface="Times New Roman"/>
                        </a:rPr>
                        <a:t>O  G  B  Y  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dirty="0">
                          <a:effectLst/>
                          <a:latin typeface="Comic Sans MS"/>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928792"/>
            <a:ext cx="5491163" cy="389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7943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 Box 2"/>
          <p:cNvSpPr txBox="1">
            <a:spLocks noChangeArrowheads="1" noChangeShapeType="1"/>
          </p:cNvSpPr>
          <p:nvPr/>
        </p:nvSpPr>
        <p:spPr bwMode="auto">
          <a:xfrm>
            <a:off x="4267200" y="0"/>
            <a:ext cx="4648200" cy="5334000"/>
          </a:xfrm>
          <a:prstGeom prst="rect">
            <a:avLst/>
          </a:prstGeom>
          <a:solidFill>
            <a:schemeClr val="accent6">
              <a:lumMod val="20000"/>
              <a:lumOff val="80000"/>
            </a:schemeClr>
          </a:solidFill>
          <a:ln>
            <a:noFill/>
          </a:ln>
          <a:effectLst/>
        </p:spPr>
        <p:txBody>
          <a:bodyPr vert="horz" wrap="square" lIns="36195" tIns="36195" rIns="36195" bIns="3619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Century"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7:20- 7:50 	Morning Activities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7:50- 8:00	Morning</a:t>
            </a:r>
            <a:r>
              <a:rPr kumimoji="0" lang="en-US" sz="1600" b="0" i="0" u="none" strike="noStrike" cap="none" normalizeH="0" dirty="0" smtClean="0">
                <a:ln>
                  <a:noFill/>
                </a:ln>
                <a:solidFill>
                  <a:srgbClr val="000000"/>
                </a:solidFill>
                <a:effectLst/>
                <a:latin typeface="Century" pitchFamily="18" charset="0"/>
                <a:cs typeface="Arial" pitchFamily="34" charset="0"/>
              </a:rPr>
              <a:t> </a:t>
            </a:r>
            <a:r>
              <a:rPr kumimoji="0" lang="en-US" sz="1600" b="0" i="0" u="none" strike="noStrike" cap="none" normalizeH="0" baseline="0" dirty="0" smtClean="0">
                <a:ln>
                  <a:noFill/>
                </a:ln>
                <a:solidFill>
                  <a:srgbClr val="000000"/>
                </a:solidFill>
                <a:effectLst/>
                <a:latin typeface="Century" pitchFamily="18" charset="0"/>
                <a:cs typeface="Arial" pitchFamily="34" charset="0"/>
              </a:rPr>
              <a:t>Announcements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		Attendance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8:05 –9:40	Reading/Math </a:t>
            </a:r>
            <a:r>
              <a:rPr kumimoji="0" lang="en-US" sz="1600" b="1" i="0" u="none" strike="noStrike" cap="none" normalizeH="0" baseline="0" dirty="0" smtClean="0">
                <a:ln>
                  <a:noFill/>
                </a:ln>
                <a:solidFill>
                  <a:srgbClr val="000000"/>
                </a:solidFill>
                <a:effectLst/>
                <a:latin typeface="Century" pitchFamily="18" charset="0"/>
                <a:cs typeface="Arial" pitchFamily="34" charset="0"/>
              </a:rPr>
              <a:t>(Session 1)</a:t>
            </a:r>
            <a:endParaRPr kumimoji="0" lang="en-US" sz="1600" b="0" i="0" u="none" strike="noStrike" cap="none" normalizeH="0" baseline="0" dirty="0" smtClean="0">
              <a:ln>
                <a:noFill/>
              </a:ln>
              <a:solidFill>
                <a:srgbClr val="000000"/>
              </a:solidFill>
              <a:effectLst/>
              <a:latin typeface="Century"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9:40-9:55</a:t>
            </a:r>
            <a:r>
              <a:rPr kumimoji="0" lang="en-US" sz="1600" b="0" i="0" u="none" strike="noStrike" cap="none" normalizeH="0" baseline="0" dirty="0" smtClean="0">
                <a:ln>
                  <a:noFill/>
                </a:ln>
                <a:solidFill>
                  <a:srgbClr val="FF0000"/>
                </a:solidFill>
                <a:effectLst/>
                <a:latin typeface="Century" pitchFamily="18" charset="0"/>
                <a:cs typeface="Arial" pitchFamily="34" charset="0"/>
              </a:rPr>
              <a:t>		</a:t>
            </a:r>
            <a:r>
              <a:rPr kumimoji="0" lang="en-US" sz="1600" b="0" i="0" u="none" strike="noStrike" cap="none" normalizeH="0" baseline="0" dirty="0" smtClean="0">
                <a:ln>
                  <a:noFill/>
                </a:ln>
                <a:solidFill>
                  <a:srgbClr val="000000"/>
                </a:solidFill>
                <a:effectLst/>
                <a:latin typeface="Century" pitchFamily="18" charset="0"/>
                <a:cs typeface="Arial" pitchFamily="34" charset="0"/>
              </a:rPr>
              <a:t>Words Their Way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9:55-10:45   	Specials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10:50 - 11:20  	Lunch </a:t>
            </a:r>
            <a:r>
              <a:rPr kumimoji="0" lang="en-US" sz="1600" b="1" i="0" u="none" strike="noStrike" cap="none" normalizeH="0" baseline="0" dirty="0" smtClean="0">
                <a:ln>
                  <a:noFill/>
                </a:ln>
                <a:solidFill>
                  <a:srgbClr val="000000"/>
                </a:solidFill>
                <a:effectLst/>
                <a:latin typeface="Century" pitchFamily="18" charset="0"/>
                <a:cs typeface="Arial" pitchFamily="34" charset="0"/>
              </a:rPr>
              <a:t>(Brown) </a:t>
            </a:r>
            <a:endParaRPr kumimoji="0" lang="en-US" sz="1600" b="0" i="0" u="none" strike="noStrike" cap="none" normalizeH="0" baseline="0" dirty="0" smtClean="0">
              <a:ln>
                <a:noFill/>
              </a:ln>
              <a:solidFill>
                <a:srgbClr val="000000"/>
              </a:solidFill>
              <a:effectLst/>
              <a:latin typeface="Century"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10:52- 11:22   	 Lunch </a:t>
            </a:r>
            <a:r>
              <a:rPr kumimoji="0" lang="en-US" sz="1600" b="1" i="0" u="none" strike="noStrike" cap="none" normalizeH="0" baseline="0" dirty="0" smtClean="0">
                <a:ln>
                  <a:noFill/>
                </a:ln>
                <a:solidFill>
                  <a:srgbClr val="000000"/>
                </a:solidFill>
                <a:effectLst/>
                <a:latin typeface="Century" pitchFamily="18" charset="0"/>
                <a:cs typeface="Arial" pitchFamily="34" charset="0"/>
              </a:rPr>
              <a:t>(Wood) </a:t>
            </a:r>
            <a:endParaRPr kumimoji="0" lang="en-US" sz="1600" b="0" i="0" u="none" strike="noStrike" cap="none" normalizeH="0" baseline="0" dirty="0" smtClean="0">
              <a:ln>
                <a:noFill/>
              </a:ln>
              <a:solidFill>
                <a:srgbClr val="000000"/>
              </a:solidFill>
              <a:effectLst/>
              <a:latin typeface="Century"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11:25-12:05    	 Writer’s Workshop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12:05-12:20	Recess/Bathroom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12:20-1:50</a:t>
            </a:r>
            <a:r>
              <a:rPr kumimoji="0" lang="en-US" sz="1600" b="0" i="0" u="none" strike="noStrike" cap="none" normalizeH="0" baseline="0" dirty="0" smtClean="0">
                <a:ln>
                  <a:noFill/>
                </a:ln>
                <a:solidFill>
                  <a:srgbClr val="FF0000"/>
                </a:solidFill>
                <a:effectLst/>
                <a:latin typeface="Century" pitchFamily="18" charset="0"/>
                <a:cs typeface="Arial" pitchFamily="34" charset="0"/>
              </a:rPr>
              <a:t>	</a:t>
            </a:r>
            <a:r>
              <a:rPr kumimoji="0" lang="en-US" sz="1600" b="0" i="0" u="none" strike="noStrike" cap="none" normalizeH="0" baseline="0" dirty="0" smtClean="0">
                <a:ln>
                  <a:noFill/>
                </a:ln>
                <a:solidFill>
                  <a:srgbClr val="000000"/>
                </a:solidFill>
                <a:effectLst/>
                <a:latin typeface="Century" pitchFamily="18" charset="0"/>
                <a:cs typeface="Arial" pitchFamily="34" charset="0"/>
              </a:rPr>
              <a:t>Reading/Math </a:t>
            </a:r>
            <a:r>
              <a:rPr kumimoji="0" lang="en-US" sz="1600" b="1" i="0" u="none" strike="noStrike" cap="none" normalizeH="0" baseline="0" dirty="0" smtClean="0">
                <a:ln>
                  <a:noFill/>
                </a:ln>
                <a:solidFill>
                  <a:srgbClr val="000000"/>
                </a:solidFill>
                <a:effectLst/>
                <a:latin typeface="Century" pitchFamily="18" charset="0"/>
                <a:cs typeface="Arial" pitchFamily="34" charset="0"/>
              </a:rPr>
              <a:t>(Session 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1:50-2:00		Math Computation/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                	Silent Reading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2:00-2:35		Afternoon Announcements/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pitchFamily="18" charset="0"/>
                <a:cs typeface="Arial" pitchFamily="34" charset="0"/>
              </a:rPr>
              <a:t>               		Dismissal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FF0000"/>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572000" y="4495800"/>
            <a:ext cx="4572000" cy="2554545"/>
          </a:xfrm>
          <a:prstGeom prst="rect">
            <a:avLst/>
          </a:prstGeom>
        </p:spPr>
        <p:txBody>
          <a:bodyPr>
            <a:spAutoFit/>
          </a:bodyPr>
          <a:lstStyle/>
          <a:p>
            <a:pPr lvl="0" fontAlgn="base">
              <a:spcBef>
                <a:spcPct val="0"/>
              </a:spcBef>
              <a:spcAft>
                <a:spcPct val="0"/>
              </a:spcAft>
            </a:pPr>
            <a:r>
              <a:rPr kumimoji="0" lang="en-US" sz="1600" b="1" i="0" u="sng" strike="noStrike" cap="none" normalizeH="0" baseline="0" dirty="0" smtClean="0">
                <a:ln>
                  <a:noFill/>
                </a:ln>
                <a:solidFill>
                  <a:srgbClr val="000000"/>
                </a:solidFill>
                <a:effectLst/>
                <a:latin typeface="Comic Sans MS" pitchFamily="66" charset="0"/>
                <a:cs typeface="Arial" pitchFamily="34" charset="0"/>
              </a:rPr>
              <a:t>Lunch</a:t>
            </a:r>
            <a:r>
              <a:rPr kumimoji="0" lang="en-US" sz="1600" b="1" i="0" u="none" strike="noStrike" cap="none" normalizeH="0" baseline="0" dirty="0" smtClean="0">
                <a:ln>
                  <a:noFill/>
                </a:ln>
                <a:solidFill>
                  <a:srgbClr val="000000"/>
                </a:solidFill>
                <a:effectLst/>
                <a:latin typeface="Comic Sans MS" pitchFamily="66" charset="0"/>
                <a:cs typeface="Arial" pitchFamily="34" charset="0"/>
              </a:rPr>
              <a:t>: </a:t>
            </a:r>
            <a:r>
              <a:rPr kumimoji="0" lang="en-US" sz="1600" b="0" i="0" u="none" strike="noStrike" cap="none" normalizeH="0" baseline="0" dirty="0" smtClean="0">
                <a:ln>
                  <a:noFill/>
                </a:ln>
                <a:solidFill>
                  <a:srgbClr val="000000"/>
                </a:solidFill>
                <a:effectLst/>
                <a:latin typeface="Comic Sans MS" pitchFamily="66" charset="0"/>
                <a:cs typeface="Arial" pitchFamily="34" charset="0"/>
              </a:rPr>
              <a:t>10:50 a.m. - 11:20 a. m.  (Ms. Brown)</a:t>
            </a:r>
          </a:p>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Comic Sans MS" pitchFamily="66" charset="0"/>
                <a:cs typeface="Arial" pitchFamily="34" charset="0"/>
              </a:rPr>
              <a:t>              10:52 a.m.—11:22 a. m. (Mrs. Wood)</a:t>
            </a:r>
          </a:p>
          <a:p>
            <a:pPr lvl="0" fontAlgn="base">
              <a:spcBef>
                <a:spcPct val="0"/>
              </a:spcBef>
              <a:spcAft>
                <a:spcPct val="0"/>
              </a:spcAft>
              <a:buSzPts val="1000"/>
              <a:buFont typeface="Symbol" pitchFamily="18" charset="2"/>
              <a:buChar char="Þ"/>
            </a:pPr>
            <a:r>
              <a:rPr kumimoji="0" lang="en-US" sz="1600" b="0" i="0" u="none" strike="noStrike" cap="none" normalizeH="0" baseline="0" dirty="0" smtClean="0">
                <a:ln>
                  <a:noFill/>
                </a:ln>
                <a:solidFill>
                  <a:srgbClr val="000000"/>
                </a:solidFill>
                <a:effectLst/>
                <a:latin typeface="Comic Sans MS" pitchFamily="66" charset="0"/>
                <a:cs typeface="Arial" pitchFamily="34" charset="0"/>
              </a:rPr>
              <a:t>May deposit money into their account or bring in cash/check daily.  </a:t>
            </a:r>
          </a:p>
          <a:p>
            <a:pPr lvl="0" fontAlgn="base">
              <a:spcBef>
                <a:spcPct val="0"/>
              </a:spcBef>
              <a:spcAft>
                <a:spcPct val="0"/>
              </a:spcAft>
            </a:pPr>
            <a:endParaRPr kumimoji="0" lang="en-US" sz="1600" b="0" i="0" u="none" strike="noStrike" cap="none" normalizeH="0" baseline="0" dirty="0" smtClean="0">
              <a:ln>
                <a:noFill/>
              </a:ln>
              <a:solidFill>
                <a:srgbClr val="000000"/>
              </a:solidFill>
              <a:effectLst/>
              <a:latin typeface="Comic Sans MS" pitchFamily="66" charset="0"/>
              <a:cs typeface="Arial" pitchFamily="34" charset="0"/>
            </a:endParaRPr>
          </a:p>
          <a:p>
            <a:pPr lvl="0" fontAlgn="base">
              <a:spcBef>
                <a:spcPct val="0"/>
              </a:spcBef>
              <a:spcAft>
                <a:spcPct val="0"/>
              </a:spcAft>
            </a:pPr>
            <a:endParaRPr kumimoji="0" lang="en-US" sz="1600" b="0" i="0" u="none" strike="noStrike" cap="none" normalizeH="0" baseline="0" dirty="0" smtClean="0">
              <a:ln>
                <a:noFill/>
              </a:ln>
              <a:solidFill>
                <a:srgbClr val="000000"/>
              </a:solidFill>
              <a:effectLst/>
              <a:latin typeface="Comic Sans MS" pitchFamily="66" charset="0"/>
              <a:cs typeface="Arial" pitchFamily="34" charset="0"/>
            </a:endParaRPr>
          </a:p>
          <a:p>
            <a:pPr lvl="0" fontAlgn="base">
              <a:spcBef>
                <a:spcPct val="0"/>
              </a:spcBef>
              <a:spcAft>
                <a:spcPct val="0"/>
              </a:spcAft>
            </a:pPr>
            <a:r>
              <a:rPr kumimoji="0" lang="en-US" sz="1600" b="1" i="0" u="sng" strike="noStrike" cap="none" normalizeH="0" baseline="0" dirty="0" smtClean="0">
                <a:ln>
                  <a:noFill/>
                </a:ln>
                <a:solidFill>
                  <a:srgbClr val="000000"/>
                </a:solidFill>
                <a:effectLst/>
                <a:latin typeface="Comic Sans MS" pitchFamily="66" charset="0"/>
                <a:cs typeface="Arial" pitchFamily="34" charset="0"/>
              </a:rPr>
              <a:t>Specials</a:t>
            </a:r>
            <a:r>
              <a:rPr kumimoji="0" lang="en-US" sz="1600" b="1" i="0" u="none" strike="noStrike" cap="none" normalizeH="0" baseline="0" dirty="0" smtClean="0">
                <a:ln>
                  <a:noFill/>
                </a:ln>
                <a:solidFill>
                  <a:srgbClr val="000000"/>
                </a:solidFill>
                <a:effectLst/>
                <a:latin typeface="Comic Sans MS" pitchFamily="66" charset="0"/>
                <a:cs typeface="Arial" pitchFamily="34" charset="0"/>
              </a:rPr>
              <a:t>:  </a:t>
            </a:r>
            <a:r>
              <a:rPr kumimoji="0" lang="en-US" sz="1600" b="0" i="0" u="none" strike="noStrike" cap="none" normalizeH="0" baseline="0" dirty="0" smtClean="0">
                <a:ln>
                  <a:noFill/>
                </a:ln>
                <a:solidFill>
                  <a:srgbClr val="000000"/>
                </a:solidFill>
                <a:effectLst/>
                <a:latin typeface="Comic Sans MS" pitchFamily="66" charset="0"/>
                <a:cs typeface="Arial" pitchFamily="34" charset="0"/>
              </a:rPr>
              <a:t>9:55 a.m.—10:45 a.m. </a:t>
            </a:r>
          </a:p>
          <a:p>
            <a:pPr lvl="0" fontAlgn="base">
              <a:spcBef>
                <a:spcPct val="0"/>
              </a:spcBef>
              <a:spcAft>
                <a:spcPct val="0"/>
              </a:spcAft>
              <a:buSzPts val="1000"/>
              <a:buFont typeface="Symbol" pitchFamily="18" charset="2"/>
              <a:buChar char="Þ"/>
            </a:pPr>
            <a:r>
              <a:rPr kumimoji="0" lang="en-US" sz="1600" b="0" i="0" u="none" strike="noStrike" cap="none" normalizeH="0" baseline="0" dirty="0" smtClean="0">
                <a:ln>
                  <a:noFill/>
                </a:ln>
                <a:solidFill>
                  <a:srgbClr val="000000"/>
                </a:solidFill>
                <a:effectLst/>
                <a:latin typeface="Comic Sans MS" pitchFamily="66" charset="0"/>
                <a:cs typeface="Arial" pitchFamily="34" charset="0"/>
              </a:rPr>
              <a:t>Proper shoes the days we attend PE. </a:t>
            </a:r>
          </a:p>
          <a:p>
            <a:pPr lvl="0" fontAlgn="base">
              <a:spcBef>
                <a:spcPct val="0"/>
              </a:spcBef>
              <a:spcAft>
                <a:spcPct val="0"/>
              </a:spcAft>
            </a:pPr>
            <a:endParaRPr kumimoji="0" lang="en-US" sz="1600" b="0" i="0" u="none" strike="noStrike" cap="none" normalizeH="0" baseline="0" dirty="0" smtClean="0">
              <a:ln>
                <a:noFill/>
              </a:ln>
              <a:solidFill>
                <a:srgbClr val="FF0000"/>
              </a:solidFill>
              <a:effectLst/>
              <a:latin typeface="Comic Sans MS" pitchFamily="66" charset="0"/>
              <a:cs typeface="Arial" pitchFamily="34" charset="0"/>
            </a:endParaRPr>
          </a:p>
          <a:p>
            <a:pPr lvl="0" fontAlgn="base">
              <a:spcBef>
                <a:spcPct val="0"/>
              </a:spcBef>
              <a:spcAft>
                <a:spcPct val="0"/>
              </a:spcAft>
            </a:pPr>
            <a:endParaRPr kumimoji="0" lang="en-US" sz="1600" b="0" i="0" u="none" strike="noStrike" cap="none" normalizeH="0" baseline="0" dirty="0" smtClean="0">
              <a:ln>
                <a:noFill/>
              </a:ln>
              <a:solidFill>
                <a:srgbClr val="FF0000"/>
              </a:solidFill>
              <a:effectLst/>
              <a:latin typeface="Comic Sans MS" pitchFamily="66" charset="0"/>
              <a:cs typeface="Arial" pitchFamily="34" charset="0"/>
            </a:endParaRPr>
          </a:p>
        </p:txBody>
      </p:sp>
      <p:sp>
        <p:nvSpPr>
          <p:cNvPr id="6" name="Rectangle 5"/>
          <p:cNvSpPr/>
          <p:nvPr/>
        </p:nvSpPr>
        <p:spPr>
          <a:xfrm>
            <a:off x="152400" y="1828800"/>
            <a:ext cx="3948545" cy="1323439"/>
          </a:xfrm>
          <a:prstGeom prst="rect">
            <a:avLst/>
          </a:prstGeom>
        </p:spPr>
        <p:txBody>
          <a:bodyPr wrap="square">
            <a:spAutoFit/>
          </a:bodyPr>
          <a:lstStyle/>
          <a:p>
            <a:pPr algn="ctr"/>
            <a:r>
              <a:rPr lang="en-US" b="1" kern="1400" dirty="0" smtClean="0">
                <a:solidFill>
                  <a:srgbClr val="000000"/>
                </a:solidFill>
                <a:effectLst/>
                <a:latin typeface="Century"/>
              </a:rPr>
              <a:t>Ms. Brown &amp; Mrs. Wood’s </a:t>
            </a:r>
            <a:endParaRPr lang="en-US" sz="800" kern="1400" dirty="0" smtClean="0">
              <a:solidFill>
                <a:srgbClr val="000000"/>
              </a:solidFill>
              <a:effectLst/>
              <a:latin typeface="Comic Sans MS"/>
            </a:endParaRPr>
          </a:p>
          <a:p>
            <a:pPr algn="ctr"/>
            <a:r>
              <a:rPr lang="en-US" b="1" kern="1400" dirty="0" smtClean="0">
                <a:solidFill>
                  <a:srgbClr val="000000"/>
                </a:solidFill>
                <a:effectLst/>
                <a:latin typeface="Century"/>
              </a:rPr>
              <a:t>Class Schedule</a:t>
            </a:r>
            <a:endParaRPr lang="en-US" sz="800" kern="1400" dirty="0" smtClean="0">
              <a:solidFill>
                <a:srgbClr val="000000"/>
              </a:solidFill>
              <a:effectLst/>
              <a:latin typeface="Comic Sans MS"/>
            </a:endParaRPr>
          </a:p>
          <a:p>
            <a:pPr algn="ctr"/>
            <a:r>
              <a:rPr lang="en-US" kern="1400" dirty="0" smtClean="0">
                <a:solidFill>
                  <a:srgbClr val="000000"/>
                </a:solidFill>
                <a:effectLst/>
                <a:latin typeface="Century"/>
              </a:rPr>
              <a:t>2013 – 2014</a:t>
            </a:r>
            <a:endParaRPr lang="en-US" sz="800" kern="1400" dirty="0" smtClean="0">
              <a:solidFill>
                <a:srgbClr val="000000"/>
              </a:solidFill>
              <a:effectLst/>
              <a:latin typeface="Comic Sans MS"/>
            </a:endParaRPr>
          </a:p>
          <a:p>
            <a:pPr algn="ctr"/>
            <a:r>
              <a:rPr lang="en-US" kern="1400" dirty="0" smtClean="0">
                <a:solidFill>
                  <a:srgbClr val="000000"/>
                </a:solidFill>
                <a:effectLst/>
                <a:latin typeface="Century"/>
              </a:rPr>
              <a:t>(TENTATIVE)</a:t>
            </a:r>
            <a:endParaRPr lang="en-US" sz="800" kern="1400" dirty="0" smtClean="0">
              <a:solidFill>
                <a:srgbClr val="000000"/>
              </a:solidFill>
              <a:effectLst/>
              <a:latin typeface="Comic Sans MS"/>
            </a:endParaRPr>
          </a:p>
          <a:p>
            <a:pPr>
              <a:spcAft>
                <a:spcPts val="500"/>
              </a:spcAf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pic>
        <p:nvPicPr>
          <p:cNvPr id="5125" name="Picture 5" descr="C:\Users\skl12347\AppData\Local\Microsoft\Windows\Temporary Internet Files\Content.IE5\OZVLO8WT\MC9004136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607" y="3581400"/>
            <a:ext cx="2608129" cy="248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072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4267200" cy="3416320"/>
          </a:xfrm>
          <a:prstGeom prst="rect">
            <a:avLst/>
          </a:prstGeom>
        </p:spPr>
        <p:txBody>
          <a:bodyPr wrap="square">
            <a:spAutoFit/>
          </a:bodyPr>
          <a:lstStyle/>
          <a:p>
            <a:pPr>
              <a:tabLst>
                <a:tab pos="914400" algn="l"/>
                <a:tab pos="2743200" algn="l"/>
                <a:tab pos="2770632" algn="l"/>
                <a:tab pos="3657600" algn="l"/>
              </a:tabLst>
            </a:pPr>
            <a:r>
              <a:rPr lang="en-US" sz="2800" b="1" u="sng" kern="1400" dirty="0" smtClean="0">
                <a:solidFill>
                  <a:srgbClr val="000000"/>
                </a:solidFill>
                <a:effectLst/>
                <a:latin typeface="Comic Sans MS"/>
              </a:rPr>
              <a:t>Homework:</a:t>
            </a:r>
            <a:r>
              <a:rPr lang="en-US" b="1" kern="1400" dirty="0" smtClean="0">
                <a:solidFill>
                  <a:srgbClr val="000000"/>
                </a:solidFill>
                <a:effectLst/>
                <a:latin typeface="Comic Sans MS"/>
              </a:rPr>
              <a:t>  </a:t>
            </a:r>
            <a:endParaRPr lang="en-US" sz="800" kern="1400" dirty="0" smtClean="0">
              <a:solidFill>
                <a:srgbClr val="000000"/>
              </a:solidFill>
              <a:effectLst/>
              <a:latin typeface="Comic Sans MS"/>
            </a:endParaRPr>
          </a:p>
          <a:p>
            <a:pPr marL="228600" indent="-228600">
              <a:tabLst>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Homework Monday through Thursday as outlined in your child’s Agenda</a:t>
            </a:r>
            <a:endParaRPr lang="en-US" sz="800" kern="1400" dirty="0" smtClean="0">
              <a:solidFill>
                <a:srgbClr val="000000"/>
              </a:solidFill>
              <a:effectLst/>
              <a:latin typeface="Comic Sans MS"/>
            </a:endParaRPr>
          </a:p>
          <a:p>
            <a:pPr marL="228600" indent="-228600">
              <a:tabLst>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Required to read 20 minutes daily and complete their reading log </a:t>
            </a:r>
            <a:endParaRPr lang="en-US" sz="800" kern="1400" dirty="0" smtClean="0">
              <a:solidFill>
                <a:srgbClr val="000000"/>
              </a:solidFill>
              <a:effectLst/>
              <a:latin typeface="Comic Sans MS"/>
            </a:endParaRPr>
          </a:p>
          <a:p>
            <a:pPr marL="228600" indent="-228600">
              <a:tabLst>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Students should complete their spelling homework in their spelling journal</a:t>
            </a:r>
            <a:endParaRPr lang="en-US" sz="800" kern="1400" dirty="0" smtClean="0">
              <a:solidFill>
                <a:srgbClr val="000000"/>
              </a:solidFill>
              <a:effectLst/>
              <a:latin typeface="Comic Sans MS"/>
            </a:endParaRPr>
          </a:p>
          <a:p>
            <a:pPr marL="228600" indent="-228600">
              <a:tabLst>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Students may receive a  Math Sheet as additional homework. </a:t>
            </a:r>
            <a:endParaRPr lang="en-US" sz="800" kern="1400" dirty="0" smtClean="0">
              <a:solidFill>
                <a:srgbClr val="000000"/>
              </a:solidFill>
              <a:effectLst/>
              <a:latin typeface="Comic Sans MS"/>
            </a:endParaRPr>
          </a:p>
          <a:p>
            <a:pPr>
              <a:spcAft>
                <a:spcPts val="500"/>
              </a:spcAf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sp>
        <p:nvSpPr>
          <p:cNvPr id="5" name="Rectangle 4"/>
          <p:cNvSpPr/>
          <p:nvPr/>
        </p:nvSpPr>
        <p:spPr>
          <a:xfrm>
            <a:off x="4419600" y="2286000"/>
            <a:ext cx="4495800" cy="4062651"/>
          </a:xfrm>
          <a:prstGeom prst="rect">
            <a:avLst/>
          </a:prstGeom>
        </p:spPr>
        <p:txBody>
          <a:bodyPr wrap="square">
            <a:spAutoFit/>
          </a:bodyPr>
          <a:lstStyle/>
          <a:p>
            <a:r>
              <a:rPr lang="en-US" sz="2400" b="1" u="sng" kern="1400" dirty="0" smtClean="0">
                <a:solidFill>
                  <a:srgbClr val="000000"/>
                </a:solidFill>
                <a:effectLst/>
                <a:latin typeface="Comic Sans MS"/>
              </a:rPr>
              <a:t>Reading Logs:</a:t>
            </a:r>
            <a:endParaRPr lang="en-US" sz="800" kern="1400" dirty="0" smtClean="0">
              <a:solidFill>
                <a:srgbClr val="000000"/>
              </a:solidFill>
              <a:effectLst/>
              <a:latin typeface="Comic Sans MS"/>
            </a:endParaRPr>
          </a:p>
          <a:p>
            <a:pPr>
              <a:tabLst>
                <a:tab pos="914400" algn="l"/>
                <a:tab pos="2743200" algn="l"/>
                <a:tab pos="2770632" algn="l"/>
                <a:tab pos="3657600" algn="l"/>
              </a:tabLst>
            </a:pPr>
            <a:r>
              <a:rPr lang="en-US" sz="1600" kern="1400" dirty="0" smtClean="0">
                <a:solidFill>
                  <a:srgbClr val="000000"/>
                </a:solidFill>
                <a:effectLst/>
                <a:latin typeface="Comic Sans MS"/>
              </a:rPr>
              <a:t>Students should read 20 minutes every night and complete one read and respond activity every week</a:t>
            </a:r>
            <a:endParaRPr lang="en-US" sz="800" kern="1400" dirty="0" smtClean="0">
              <a:solidFill>
                <a:srgbClr val="000000"/>
              </a:solidFill>
              <a:effectLst/>
              <a:latin typeface="Comic Sans MS"/>
            </a:endParaRPr>
          </a:p>
          <a:p>
            <a:pPr>
              <a:tabLst>
                <a:tab pos="914400" algn="l"/>
                <a:tab pos="2743200" algn="l"/>
                <a:tab pos="2770632" algn="l"/>
                <a:tab pos="3657600" algn="l"/>
              </a:tabLst>
            </a:pPr>
            <a:r>
              <a:rPr lang="en-US" sz="800" kern="1400" dirty="0" smtClean="0">
                <a:solidFill>
                  <a:srgbClr val="000000"/>
                </a:solidFill>
                <a:effectLst/>
                <a:latin typeface="Comic Sans MS"/>
              </a:rPr>
              <a:t> </a:t>
            </a:r>
          </a:p>
          <a:p>
            <a:pPr>
              <a:tabLst>
                <a:tab pos="914400" algn="l"/>
                <a:tab pos="2743200" algn="l"/>
                <a:tab pos="2770632" algn="l"/>
                <a:tab pos="3657600" algn="l"/>
              </a:tabLst>
            </a:pPr>
            <a:r>
              <a:rPr lang="en-US" b="1" u="sng" kern="1400" dirty="0" smtClean="0">
                <a:solidFill>
                  <a:srgbClr val="000000"/>
                </a:solidFill>
                <a:effectLst/>
                <a:latin typeface="Comic Sans MS"/>
              </a:rPr>
              <a:t>Agendas:</a:t>
            </a:r>
            <a:r>
              <a:rPr lang="en-US" b="1" kern="1400" dirty="0" smtClean="0">
                <a:solidFill>
                  <a:srgbClr val="000000"/>
                </a:solidFill>
                <a:effectLst/>
                <a:latin typeface="Comic Sans MS"/>
              </a:rPr>
              <a:t>  </a:t>
            </a:r>
            <a:endParaRPr lang="en-US" sz="800" kern="1400" dirty="0" smtClean="0">
              <a:solidFill>
                <a:srgbClr val="000000"/>
              </a:solidFill>
              <a:effectLst/>
              <a:latin typeface="Comic Sans MS"/>
            </a:endParaRPr>
          </a:p>
          <a:p>
            <a:pPr marL="228600" indent="-228600">
              <a:tabLst>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All students have been issued an agenda which is to be kept inside their binder.</a:t>
            </a:r>
            <a:endParaRPr lang="en-US" sz="800" kern="1400" dirty="0" smtClean="0">
              <a:solidFill>
                <a:srgbClr val="000000"/>
              </a:solidFill>
              <a:effectLst/>
              <a:latin typeface="Comic Sans MS"/>
            </a:endParaRPr>
          </a:p>
          <a:p>
            <a:pPr marL="228600" indent="-228600">
              <a:tabLst>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Students copy their homework assignments in their agenda every morning</a:t>
            </a:r>
            <a:endParaRPr lang="en-US" sz="800" kern="1400" dirty="0" smtClean="0">
              <a:solidFill>
                <a:srgbClr val="000000"/>
              </a:solidFill>
              <a:effectLst/>
              <a:latin typeface="Comic Sans MS"/>
            </a:endParaRPr>
          </a:p>
          <a:p>
            <a:pPr marL="228600" indent="-228600">
              <a:tabLst>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Please review this with your child and initial daily.</a:t>
            </a:r>
            <a:endParaRPr lang="en-US" sz="800" kern="1400" dirty="0" smtClean="0">
              <a:solidFill>
                <a:srgbClr val="000000"/>
              </a:solidFill>
              <a:effectLst/>
              <a:latin typeface="Comic Sans MS"/>
            </a:endParaRPr>
          </a:p>
          <a:p>
            <a:pPr>
              <a:tabLst>
                <a:tab pos="914400" algn="l"/>
                <a:tab pos="2743200" algn="l"/>
                <a:tab pos="2770632" algn="l"/>
                <a:tab pos="3657600" algn="l"/>
              </a:tabLst>
            </a:pPr>
            <a:r>
              <a:rPr lang="en-US" sz="800" kern="1400" dirty="0" smtClean="0">
                <a:solidFill>
                  <a:srgbClr val="000000"/>
                </a:solidFill>
                <a:effectLst/>
                <a:latin typeface="Comic Sans MS"/>
              </a:rPr>
              <a:t> </a:t>
            </a:r>
          </a:p>
          <a:p>
            <a:pPr>
              <a:spcAft>
                <a:spcPts val="500"/>
              </a:spcAf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pic>
        <p:nvPicPr>
          <p:cNvPr id="7170" name="Picture 2" descr="C:\Users\skl12347\AppData\Local\Microsoft\Windows\Temporary Internet Files\Content.IE5\A7D91Y95\MC90023213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4041" y="3810000"/>
            <a:ext cx="2068717" cy="2123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3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295400"/>
            <a:ext cx="8763000" cy="4985980"/>
          </a:xfrm>
          <a:prstGeom prst="rect">
            <a:avLst/>
          </a:prstGeom>
        </p:spPr>
        <p:txBody>
          <a:bodyPr wrap="square">
            <a:spAutoFit/>
          </a:bodyPr>
          <a:lstStyle/>
          <a:p>
            <a:pPr>
              <a:tabLst>
                <a:tab pos="-2008936800" algn="l"/>
                <a:tab pos="914400" algn="l"/>
                <a:tab pos="2743200" algn="l"/>
                <a:tab pos="2770632" algn="l"/>
                <a:tab pos="3657600" algn="l"/>
              </a:tabLst>
            </a:pPr>
            <a:r>
              <a:rPr lang="en-US" sz="2800" b="1" u="sng" kern="1400" dirty="0" smtClean="0">
                <a:solidFill>
                  <a:srgbClr val="000000"/>
                </a:solidFill>
                <a:effectLst/>
                <a:latin typeface="Comic Sans MS"/>
              </a:rPr>
              <a:t>Snack:</a:t>
            </a:r>
            <a:r>
              <a:rPr lang="en-US" b="1" kern="1400" dirty="0" smtClean="0">
                <a:solidFill>
                  <a:srgbClr val="000000"/>
                </a:solidFill>
                <a:effectLst/>
                <a:latin typeface="Comic Sans MS"/>
              </a:rPr>
              <a:t>  </a:t>
            </a:r>
            <a:endParaRPr lang="en-US" sz="800" kern="1400" dirty="0" smtClean="0">
              <a:solidFill>
                <a:srgbClr val="000000"/>
              </a:solidFill>
              <a:effectLst/>
              <a:latin typeface="Comic Sans MS"/>
            </a:endParaRPr>
          </a:p>
          <a:p>
            <a:pPr marL="228600" indent="-228600">
              <a:tabLst>
                <a:tab pos="-2008936800" algn="l"/>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Only </a:t>
            </a:r>
            <a:r>
              <a:rPr lang="en-US" b="1" kern="1400" dirty="0" smtClean="0">
                <a:solidFill>
                  <a:srgbClr val="000000"/>
                </a:solidFill>
                <a:effectLst/>
                <a:latin typeface="Comic Sans MS"/>
              </a:rPr>
              <a:t>HEALTHY</a:t>
            </a:r>
            <a:r>
              <a:rPr lang="en-US" kern="1400" dirty="0" smtClean="0">
                <a:solidFill>
                  <a:srgbClr val="000000"/>
                </a:solidFill>
                <a:effectLst/>
                <a:latin typeface="Comic Sans MS"/>
              </a:rPr>
              <a:t> snacks and water (NO juice, soda, or candy).  </a:t>
            </a:r>
            <a:endParaRPr lang="en-US" sz="800" kern="1400" dirty="0" smtClean="0">
              <a:solidFill>
                <a:srgbClr val="000000"/>
              </a:solidFill>
              <a:effectLst/>
              <a:latin typeface="Comic Sans MS"/>
            </a:endParaRPr>
          </a:p>
          <a:p>
            <a:pPr>
              <a:tabLst>
                <a:tab pos="-2008936800" algn="l"/>
                <a:tab pos="914400" algn="l"/>
                <a:tab pos="2743200" algn="l"/>
                <a:tab pos="2770632" algn="l"/>
                <a:tab pos="3657600" algn="l"/>
              </a:tabLst>
            </a:pPr>
            <a:r>
              <a:rPr lang="en-US" sz="800" kern="1400" dirty="0" smtClean="0">
                <a:solidFill>
                  <a:srgbClr val="000000"/>
                </a:solidFill>
                <a:effectLst/>
                <a:latin typeface="Comic Sans MS"/>
              </a:rPr>
              <a:t> </a:t>
            </a:r>
          </a:p>
          <a:p>
            <a:r>
              <a:rPr lang="en-US" sz="2400" b="1" u="sng" kern="1400" dirty="0" smtClean="0">
                <a:solidFill>
                  <a:srgbClr val="000000"/>
                </a:solidFill>
                <a:effectLst/>
                <a:latin typeface="Comic Sans MS"/>
              </a:rPr>
              <a:t>Thursday Folders</a:t>
            </a:r>
            <a:endParaRPr lang="en-US" sz="800" kern="1400" dirty="0" smtClean="0">
              <a:solidFill>
                <a:srgbClr val="000000"/>
              </a:solidFill>
              <a:effectLst/>
              <a:latin typeface="Comic Sans MS"/>
            </a:endParaRPr>
          </a:p>
          <a:p>
            <a:pPr marL="228600" indent="-228600">
              <a:tabLst>
                <a:tab pos="-2008936800" algn="l"/>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All important school information will come home in your child’s yellow Thursday Folder.</a:t>
            </a:r>
            <a:endParaRPr lang="en-US" sz="800" kern="1400" dirty="0" smtClean="0">
              <a:solidFill>
                <a:srgbClr val="000000"/>
              </a:solidFill>
              <a:effectLst/>
              <a:latin typeface="Comic Sans MS"/>
            </a:endParaRPr>
          </a:p>
          <a:p>
            <a:pPr>
              <a:tabLst>
                <a:tab pos="-2008936800" algn="l"/>
                <a:tab pos="914400" algn="l"/>
                <a:tab pos="2743200" algn="l"/>
                <a:tab pos="2770632" algn="l"/>
                <a:tab pos="3657600" algn="l"/>
              </a:tabLst>
            </a:pPr>
            <a:r>
              <a:rPr lang="en-US" sz="800" kern="1400" dirty="0" smtClean="0">
                <a:solidFill>
                  <a:srgbClr val="000000"/>
                </a:solidFill>
                <a:effectLst/>
                <a:latin typeface="Comic Sans MS"/>
              </a:rPr>
              <a:t> </a:t>
            </a:r>
          </a:p>
          <a:p>
            <a:pPr>
              <a:tabLst>
                <a:tab pos="-2008936800" algn="l"/>
                <a:tab pos="914400" algn="l"/>
                <a:tab pos="2743200" algn="l"/>
                <a:tab pos="2770632" algn="l"/>
                <a:tab pos="3657600" algn="l"/>
              </a:tabLst>
            </a:pPr>
            <a:r>
              <a:rPr lang="en-US" sz="2800" b="1" u="sng" kern="1400" dirty="0" smtClean="0">
                <a:solidFill>
                  <a:srgbClr val="000000"/>
                </a:solidFill>
                <a:effectLst/>
                <a:latin typeface="Comic Sans MS"/>
              </a:rPr>
              <a:t>Transportation Changes</a:t>
            </a:r>
            <a:r>
              <a:rPr lang="en-US" sz="2800" b="1" kern="1400" dirty="0" smtClean="0">
                <a:solidFill>
                  <a:srgbClr val="000000"/>
                </a:solidFill>
                <a:effectLst/>
                <a:latin typeface="Comic Sans MS"/>
              </a:rPr>
              <a:t> :</a:t>
            </a:r>
            <a:r>
              <a:rPr lang="en-US" b="1" kern="1400" dirty="0" smtClean="0">
                <a:solidFill>
                  <a:srgbClr val="000000"/>
                </a:solidFill>
                <a:effectLst/>
                <a:latin typeface="Comic Sans MS"/>
              </a:rPr>
              <a:t>  </a:t>
            </a:r>
            <a:endParaRPr lang="en-US" sz="800" kern="1400" dirty="0" smtClean="0">
              <a:solidFill>
                <a:srgbClr val="000000"/>
              </a:solidFill>
              <a:effectLst/>
              <a:latin typeface="Comic Sans MS"/>
            </a:endParaRPr>
          </a:p>
          <a:p>
            <a:pPr marL="228600" indent="-228600">
              <a:tabLst>
                <a:tab pos="-2008936800" algn="l"/>
                <a:tab pos="914400" algn="l"/>
                <a:tab pos="2743200" algn="l"/>
                <a:tab pos="2770632" algn="l"/>
                <a:tab pos="3657600" algn="l"/>
              </a:tabLst>
            </a:pPr>
            <a:r>
              <a:rPr lang="en-US" sz="1600" kern="1400" dirty="0" smtClean="0">
                <a:solidFill>
                  <a:srgbClr val="000000"/>
                </a:solidFill>
                <a:effectLst/>
                <a:latin typeface="Symbol"/>
              </a:rPr>
              <a:t>Þ</a:t>
            </a:r>
            <a:r>
              <a:rPr lang="en-US" sz="800" kern="1400" dirty="0" smtClean="0">
                <a:solidFill>
                  <a:srgbClr val="000000"/>
                </a:solidFill>
                <a:effectLst/>
                <a:latin typeface="Comic Sans MS"/>
              </a:rPr>
              <a:t> </a:t>
            </a:r>
            <a:r>
              <a:rPr lang="en-US" kern="1400" dirty="0" smtClean="0">
                <a:solidFill>
                  <a:srgbClr val="000000"/>
                </a:solidFill>
                <a:effectLst/>
                <a:latin typeface="Comic Sans MS"/>
              </a:rPr>
              <a:t>Send a signed note if there will be transportation changes for your child. Do not send emails.</a:t>
            </a:r>
          </a:p>
          <a:p>
            <a:pPr marL="228600" indent="-228600">
              <a:tabLst>
                <a:tab pos="-2008936800" algn="l"/>
                <a:tab pos="914400" algn="l"/>
                <a:tab pos="2743200" algn="l"/>
                <a:tab pos="2770632" algn="l"/>
                <a:tab pos="3657600" algn="l"/>
              </a:tabLst>
            </a:pPr>
            <a:endParaRPr lang="en-US" sz="800" kern="1400" dirty="0">
              <a:solidFill>
                <a:srgbClr val="000000"/>
              </a:solidFill>
              <a:latin typeface="Comic Sans MS"/>
            </a:endParaRPr>
          </a:p>
          <a:p>
            <a:pPr marL="228600" indent="-228600">
              <a:tabLst>
                <a:tab pos="-2008936800" algn="l"/>
                <a:tab pos="914400" algn="l"/>
                <a:tab pos="2743200" algn="l"/>
                <a:tab pos="2770632" algn="l"/>
                <a:tab pos="3657600" algn="l"/>
              </a:tabLst>
            </a:pPr>
            <a:endParaRPr lang="en-US" sz="800" kern="1400" dirty="0" smtClean="0">
              <a:solidFill>
                <a:srgbClr val="000000"/>
              </a:solidFill>
              <a:effectLst/>
              <a:latin typeface="Comic Sans MS"/>
            </a:endParaRPr>
          </a:p>
          <a:p>
            <a:pPr lvl="0">
              <a:tabLst>
                <a:tab pos="-2008936800" algn="l"/>
                <a:tab pos="914400" algn="l"/>
                <a:tab pos="2743200" algn="l"/>
                <a:tab pos="2770632" algn="l"/>
                <a:tab pos="3657600" algn="l"/>
              </a:tabLst>
            </a:pPr>
            <a:r>
              <a:rPr lang="en-US" sz="2800" b="1" u="sng" kern="1400" dirty="0" smtClean="0">
                <a:solidFill>
                  <a:srgbClr val="000000"/>
                </a:solidFill>
                <a:latin typeface="Comic Sans MS"/>
              </a:rPr>
              <a:t>Sicknesses &amp; Absences</a:t>
            </a:r>
            <a:r>
              <a:rPr kumimoji="0" lang="en-US" sz="2800" b="1" i="0" u="none" strike="noStrike" kern="1400" cap="none" spc="0" normalizeH="0" baseline="0" noProof="0" dirty="0" smtClean="0">
                <a:ln>
                  <a:noFill/>
                </a:ln>
                <a:solidFill>
                  <a:srgbClr val="000000"/>
                </a:solidFill>
                <a:effectLst/>
                <a:uLnTx/>
                <a:uFillTx/>
                <a:latin typeface="Comic Sans MS"/>
                <a:ea typeface="+mn-ea"/>
                <a:cs typeface="+mn-cs"/>
              </a:rPr>
              <a:t> :</a:t>
            </a:r>
            <a:r>
              <a:rPr lang="en-US" b="1" kern="1400" dirty="0">
                <a:solidFill>
                  <a:srgbClr val="000000"/>
                </a:solidFill>
                <a:latin typeface="Comic Sans MS"/>
              </a:rPr>
              <a:t>  </a:t>
            </a:r>
            <a:endParaRPr kumimoji="0" lang="en-US" sz="800" b="0" i="0" u="none" strike="noStrike" kern="1400" cap="none" spc="0" normalizeH="0" baseline="0" noProof="0" dirty="0" smtClean="0">
              <a:ln>
                <a:noFill/>
              </a:ln>
              <a:solidFill>
                <a:srgbClr val="000000"/>
              </a:solidFill>
              <a:effectLst/>
              <a:uLnTx/>
              <a:uFillTx/>
              <a:latin typeface="Comic Sans MS"/>
              <a:ea typeface="+mn-ea"/>
              <a:cs typeface="+mn-cs"/>
            </a:endParaRPr>
          </a:p>
          <a:p>
            <a:pPr marL="228600" lvl="0" indent="-228600">
              <a:tabLst>
                <a:tab pos="-2008936800" algn="l"/>
                <a:tab pos="914400" algn="l"/>
                <a:tab pos="2743200" algn="l"/>
                <a:tab pos="2770632" algn="l"/>
                <a:tab pos="3657600" algn="l"/>
              </a:tabLst>
            </a:pPr>
            <a:r>
              <a:rPr kumimoji="0" lang="en-US" sz="1600" b="0" i="0" u="none" strike="noStrike" kern="1400" cap="none" spc="0" normalizeH="0" baseline="0" noProof="0" dirty="0" smtClean="0">
                <a:ln>
                  <a:noFill/>
                </a:ln>
                <a:solidFill>
                  <a:srgbClr val="000000"/>
                </a:solidFill>
                <a:effectLst/>
                <a:uLnTx/>
                <a:uFillTx/>
                <a:latin typeface="Symbol"/>
                <a:ea typeface="+mn-ea"/>
                <a:cs typeface="+mn-cs"/>
              </a:rPr>
              <a:t>Þ</a:t>
            </a:r>
            <a:r>
              <a:rPr kumimoji="0" lang="en-US" sz="800" b="0" i="0" u="none" strike="noStrike" kern="1400" cap="none" spc="0" normalizeH="0" baseline="0" noProof="0" dirty="0" smtClean="0">
                <a:ln>
                  <a:noFill/>
                </a:ln>
                <a:solidFill>
                  <a:srgbClr val="000000"/>
                </a:solidFill>
                <a:effectLst/>
                <a:uLnTx/>
                <a:uFillTx/>
                <a:latin typeface="Comic Sans MS"/>
                <a:ea typeface="+mn-ea"/>
                <a:cs typeface="+mn-cs"/>
              </a:rPr>
              <a:t> </a:t>
            </a:r>
            <a:r>
              <a:rPr lang="en-US" kern="1400" dirty="0" smtClean="0">
                <a:solidFill>
                  <a:srgbClr val="000000"/>
                </a:solidFill>
                <a:latin typeface="Comic Sans MS"/>
              </a:rPr>
              <a:t>If your child has a fever or is </a:t>
            </a:r>
            <a:r>
              <a:rPr lang="en-US" kern="1400" dirty="0" err="1" smtClean="0">
                <a:solidFill>
                  <a:srgbClr val="000000"/>
                </a:solidFill>
                <a:latin typeface="Comic Sans MS"/>
              </a:rPr>
              <a:t>vomitting</a:t>
            </a:r>
            <a:r>
              <a:rPr lang="en-US" kern="1400" dirty="0" smtClean="0">
                <a:solidFill>
                  <a:srgbClr val="000000"/>
                </a:solidFill>
                <a:latin typeface="Comic Sans MS"/>
              </a:rPr>
              <a:t>, they MUST be go 24 hours without a fever or </a:t>
            </a:r>
            <a:r>
              <a:rPr lang="en-US" kern="1400" dirty="0" err="1" smtClean="0">
                <a:solidFill>
                  <a:srgbClr val="000000"/>
                </a:solidFill>
                <a:latin typeface="Comic Sans MS"/>
              </a:rPr>
              <a:t>vomitting</a:t>
            </a:r>
            <a:r>
              <a:rPr lang="en-US" kern="1400" dirty="0">
                <a:solidFill>
                  <a:srgbClr val="000000"/>
                </a:solidFill>
                <a:latin typeface="Comic Sans MS"/>
              </a:rPr>
              <a:t> </a:t>
            </a:r>
            <a:r>
              <a:rPr lang="en-US" kern="1400" dirty="0" smtClean="0">
                <a:solidFill>
                  <a:srgbClr val="000000"/>
                </a:solidFill>
                <a:latin typeface="Comic Sans MS"/>
              </a:rPr>
              <a:t>before they can return to school.  </a:t>
            </a:r>
          </a:p>
          <a:p>
            <a:pPr marL="228600" lvl="0" indent="-228600">
              <a:tabLst>
                <a:tab pos="-2008936800" algn="l"/>
                <a:tab pos="914400" algn="l"/>
                <a:tab pos="2743200" algn="l"/>
                <a:tab pos="2770632" algn="l"/>
                <a:tab pos="3657600" algn="l"/>
              </a:tabLst>
            </a:pPr>
            <a:r>
              <a:rPr lang="en-US" kern="1400" dirty="0" smtClean="0">
                <a:solidFill>
                  <a:srgbClr val="000000"/>
                </a:solidFill>
                <a:latin typeface="Comic Sans MS"/>
              </a:rPr>
              <a:t> </a:t>
            </a:r>
            <a:r>
              <a:rPr kumimoji="0" lang="en-US" sz="1600" b="0" i="0" u="none" strike="noStrike" kern="1400" cap="none" spc="0" normalizeH="0" baseline="0" noProof="0" dirty="0" smtClean="0">
                <a:ln>
                  <a:noFill/>
                </a:ln>
                <a:solidFill>
                  <a:srgbClr val="000000"/>
                </a:solidFill>
                <a:effectLst/>
                <a:uLnTx/>
                <a:uFillTx/>
                <a:latin typeface="Symbol"/>
                <a:ea typeface="+mn-ea"/>
                <a:cs typeface="+mn-cs"/>
              </a:rPr>
              <a:t>Þ </a:t>
            </a:r>
            <a:r>
              <a:rPr lang="en-US" kern="1400" dirty="0" smtClean="0">
                <a:solidFill>
                  <a:srgbClr val="000000"/>
                </a:solidFill>
                <a:latin typeface="Comic Sans MS"/>
              </a:rPr>
              <a:t>If your student is absence for any reason, please send in a note concerning the absences, the day they return to school.</a:t>
            </a:r>
            <a:endParaRPr kumimoji="0" lang="en-US" sz="800" b="0" i="0" u="none" strike="noStrike" kern="1400" cap="none" spc="0" normalizeH="0" baseline="0" noProof="0" dirty="0" smtClean="0">
              <a:ln>
                <a:noFill/>
              </a:ln>
              <a:solidFill>
                <a:srgbClr val="000000"/>
              </a:solidFill>
              <a:effectLst/>
              <a:uLnTx/>
              <a:uFillTx/>
              <a:latin typeface="Comic Sans MS"/>
              <a:ea typeface="+mn-ea"/>
              <a:cs typeface="+mn-cs"/>
            </a:endParaRPr>
          </a:p>
          <a:p>
            <a:pPr marL="228600" indent="-228600">
              <a:tabLst>
                <a:tab pos="-2008936800" algn="l"/>
                <a:tab pos="914400" algn="l"/>
                <a:tab pos="2743200" algn="l"/>
                <a:tab pos="2770632" algn="l"/>
                <a:tab pos="3657600" algn="l"/>
              </a:tabLst>
            </a:pPr>
            <a:endParaRPr lang="en-US" sz="800" kern="1400" dirty="0" smtClean="0">
              <a:solidFill>
                <a:srgbClr val="000000"/>
              </a:solidFill>
              <a:effectLst/>
              <a:latin typeface="Comic Sans MS"/>
            </a:endParaRPr>
          </a:p>
          <a:p>
            <a:pPr lvl="0">
              <a:tabLst>
                <a:tab pos="-2008936800" algn="l"/>
                <a:tab pos="914400" algn="l"/>
                <a:tab pos="2743200" algn="l"/>
                <a:tab pos="2770632" algn="l"/>
                <a:tab pos="3657600" algn="l"/>
              </a:tabLst>
            </a:pPr>
            <a:r>
              <a:rPr lang="en-US" sz="800" kern="1400" dirty="0" smtClean="0">
                <a:solidFill>
                  <a:srgbClr val="000000"/>
                </a:solidFill>
                <a:effectLst/>
                <a:latin typeface="Comic Sans MS"/>
              </a:rPr>
              <a:t> </a:t>
            </a:r>
            <a:endParaRPr lang="en-US" sz="800" kern="1400" dirty="0">
              <a:solidFill>
                <a:srgbClr val="000000"/>
              </a:solidFill>
              <a:effectLst/>
              <a:latin typeface="Comic Sans MS"/>
            </a:endParaRPr>
          </a:p>
        </p:txBody>
      </p:sp>
      <p:pic>
        <p:nvPicPr>
          <p:cNvPr id="8194" name="Picture 2" descr="C:\Users\skl12347\AppData\Local\Microsoft\Windows\Temporary Internet Files\Content.IE5\0YKRNZZE\MC90023347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9299" y="228600"/>
            <a:ext cx="4513152" cy="1480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211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309" y="1473783"/>
            <a:ext cx="8534400" cy="1938992"/>
          </a:xfrm>
          <a:prstGeom prst="rect">
            <a:avLst/>
          </a:prstGeom>
        </p:spPr>
        <p:txBody>
          <a:bodyPr wrap="square">
            <a:spAutoFit/>
          </a:bodyPr>
          <a:lstStyle/>
          <a:p>
            <a:r>
              <a:rPr lang="en-US" sz="2000" b="1" u="sng" dirty="0" smtClean="0"/>
              <a:t>Cafeteria</a:t>
            </a:r>
            <a:r>
              <a:rPr lang="en-US" sz="2000" b="1" u="sng" dirty="0"/>
              <a:t>: </a:t>
            </a:r>
            <a:r>
              <a:rPr lang="en-US" sz="2000" dirty="0"/>
              <a:t>Breakfast is $1.25 and lunch is $2.15 per day.  Students can also purchase milk/juice for $0.60.  Please check with your child’s teacher with your classroom lunch time.</a:t>
            </a:r>
          </a:p>
          <a:p>
            <a:r>
              <a:rPr lang="en-US" sz="2000" b="1" u="sng" dirty="0"/>
              <a:t>ASP:</a:t>
            </a:r>
            <a:r>
              <a:rPr lang="en-US" sz="2000" dirty="0"/>
              <a:t>  All parents are encouraged to register their child. ($10.00).  The daily charge is $7.00 Students must be picked up by 6:00pm.</a:t>
            </a:r>
          </a:p>
          <a:p>
            <a:r>
              <a:rPr lang="en-US" sz="2000" dirty="0"/>
              <a:t> </a:t>
            </a:r>
          </a:p>
        </p:txBody>
      </p:sp>
      <p:sp>
        <p:nvSpPr>
          <p:cNvPr id="5" name="Rectangle 4"/>
          <p:cNvSpPr/>
          <p:nvPr/>
        </p:nvSpPr>
        <p:spPr>
          <a:xfrm>
            <a:off x="256309" y="3200400"/>
            <a:ext cx="8610600" cy="3447098"/>
          </a:xfrm>
          <a:prstGeom prst="rect">
            <a:avLst/>
          </a:prstGeom>
        </p:spPr>
        <p:txBody>
          <a:bodyPr wrap="square">
            <a:spAutoFit/>
          </a:bodyPr>
          <a:lstStyle/>
          <a:p>
            <a:r>
              <a:rPr lang="en-US" sz="2000" b="1" u="sng" dirty="0"/>
              <a:t>ATTENDANCE</a:t>
            </a:r>
            <a:endParaRPr lang="en-US" sz="2000" u="sng" dirty="0"/>
          </a:p>
          <a:p>
            <a:r>
              <a:rPr lang="en-US" sz="2000" dirty="0"/>
              <a:t>Attendance is essential for your child to have the best experience this year.  School can not be recreated so please make sure your child arrives on time and is not consistently absent. School begins at 7:50 a.m. Students may be dropped off at 7:5 a.m.</a:t>
            </a:r>
          </a:p>
          <a:p>
            <a:r>
              <a:rPr lang="en-US" sz="2000" dirty="0"/>
              <a:t> </a:t>
            </a:r>
            <a:r>
              <a:rPr lang="en-US" sz="2000" b="1" dirty="0" smtClean="0"/>
              <a:t>Consequences </a:t>
            </a:r>
            <a:r>
              <a:rPr lang="en-US" sz="2000" b="1" dirty="0"/>
              <a:t>for absences or </a:t>
            </a:r>
            <a:r>
              <a:rPr lang="en-US" sz="2000" b="1" dirty="0" err="1"/>
              <a:t>tardies</a:t>
            </a:r>
            <a:r>
              <a:rPr lang="en-US" sz="2000" b="1" dirty="0"/>
              <a:t>:</a:t>
            </a:r>
            <a:r>
              <a:rPr lang="en-US" sz="2000" dirty="0"/>
              <a:t> </a:t>
            </a:r>
          </a:p>
          <a:p>
            <a:r>
              <a:rPr lang="en-US" sz="2000" dirty="0"/>
              <a:t>¨ 5 </a:t>
            </a:r>
            <a:r>
              <a:rPr lang="en-US" sz="2000" dirty="0" err="1"/>
              <a:t>tardies</a:t>
            </a:r>
            <a:r>
              <a:rPr lang="en-US" sz="2000" dirty="0"/>
              <a:t> or absences (Teachers will  </a:t>
            </a:r>
          </a:p>
          <a:p>
            <a:r>
              <a:rPr lang="en-US" sz="2000" dirty="0"/>
              <a:t>      call home or send a note home)</a:t>
            </a:r>
          </a:p>
          <a:p>
            <a:r>
              <a:rPr lang="en-US" sz="2000" dirty="0"/>
              <a:t>¨ 10 </a:t>
            </a:r>
            <a:r>
              <a:rPr lang="en-US" sz="2000" dirty="0" err="1"/>
              <a:t>tardies</a:t>
            </a:r>
            <a:r>
              <a:rPr lang="en-US" sz="2000" dirty="0"/>
              <a:t> or absences (A letter from </a:t>
            </a:r>
            <a:r>
              <a:rPr lang="en-US" sz="2000" dirty="0" smtClean="0"/>
              <a:t>Mrs</a:t>
            </a:r>
            <a:r>
              <a:rPr lang="en-US" sz="2000" dirty="0"/>
              <a:t>. Dinizio will be sent home.)</a:t>
            </a:r>
          </a:p>
          <a:p>
            <a:r>
              <a:rPr lang="en-US" sz="2000" dirty="0"/>
              <a:t>¨ 15+ </a:t>
            </a:r>
            <a:r>
              <a:rPr lang="en-US" sz="2000" dirty="0" err="1"/>
              <a:t>tardies</a:t>
            </a:r>
            <a:r>
              <a:rPr lang="en-US" sz="2000" dirty="0"/>
              <a:t> or absences (social work </a:t>
            </a:r>
            <a:r>
              <a:rPr lang="en-US" sz="2000" dirty="0" smtClean="0"/>
              <a:t>referral</a:t>
            </a:r>
            <a:r>
              <a:rPr lang="en-US" sz="2000" dirty="0"/>
              <a:t>)</a:t>
            </a:r>
          </a:p>
          <a:p>
            <a:r>
              <a:rPr lang="en-US" dirty="0"/>
              <a:t> </a:t>
            </a:r>
          </a:p>
        </p:txBody>
      </p:sp>
      <p:sp>
        <p:nvSpPr>
          <p:cNvPr id="7" name="TextBox 6"/>
          <p:cNvSpPr txBox="1"/>
          <p:nvPr/>
        </p:nvSpPr>
        <p:spPr>
          <a:xfrm>
            <a:off x="1828800" y="228599"/>
            <a:ext cx="4962256" cy="1015663"/>
          </a:xfrm>
          <a:prstGeom prst="rect">
            <a:avLst/>
          </a:prstGeom>
          <a:noFill/>
        </p:spPr>
        <p:txBody>
          <a:bodyPr wrap="none" rtlCol="0">
            <a:spAutoFit/>
          </a:bodyPr>
          <a:lstStyle/>
          <a:p>
            <a:r>
              <a:rPr lang="en-US" sz="6000" dirty="0" smtClean="0"/>
              <a:t>School Policies:</a:t>
            </a:r>
            <a:endParaRPr lang="en-US" sz="6000" dirty="0"/>
          </a:p>
        </p:txBody>
      </p:sp>
    </p:spTree>
    <p:extLst>
      <p:ext uri="{BB962C8B-B14F-4D97-AF65-F5344CB8AC3E}">
        <p14:creationId xmlns:p14="http://schemas.microsoft.com/office/powerpoint/2010/main" val="1797152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609</Words>
  <Application>Microsoft Office PowerPoint</Application>
  <PresentationFormat>On-screen Show (4:3)</PresentationFormat>
  <Paragraphs>268</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Office Theme</vt:lpstr>
      <vt:lpstr>iRespondQuestionMaster</vt:lpstr>
      <vt:lpstr>iRespondGraphMaster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 Wood</dc:creator>
  <cp:lastModifiedBy>Kari Wood</cp:lastModifiedBy>
  <cp:revision>11</cp:revision>
  <dcterms:created xsi:type="dcterms:W3CDTF">2013-08-15T15:17:40Z</dcterms:created>
  <dcterms:modified xsi:type="dcterms:W3CDTF">2013-08-15T22:10:56Z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ies>
</file>